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1" d="100"/>
          <a:sy n="71" d="100"/>
        </p:scale>
        <p:origin x="-126" y="-14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7262E351-104C-4F3F-88C6-84A29F9379D4}" type="datetimeFigureOut">
              <a:rPr lang="he-IL" smtClean="0"/>
              <a:pPr/>
              <a:t>כ"ט/תמוז/תשע"ח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1824369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262E351-104C-4F3F-88C6-84A29F9379D4}" type="datetimeFigureOut">
              <a:rPr lang="he-IL" smtClean="0"/>
              <a:pPr/>
              <a:t>כ"ט/תמוז/תשע"ח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3880579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262E351-104C-4F3F-88C6-84A29F9379D4}" type="datetimeFigureOut">
              <a:rPr lang="he-IL" smtClean="0"/>
              <a:pPr/>
              <a:t>כ"ט/תמוז/תשע"ח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1658597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262E351-104C-4F3F-88C6-84A29F9379D4}" type="datetimeFigureOut">
              <a:rPr lang="he-IL" smtClean="0"/>
              <a:pPr/>
              <a:t>כ"ט/תמוז/תשע"ח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2106712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7262E351-104C-4F3F-88C6-84A29F9379D4}" type="datetimeFigureOut">
              <a:rPr lang="he-IL" smtClean="0"/>
              <a:pPr/>
              <a:t>כ"ט/תמוז/תשע"ח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388081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7262E351-104C-4F3F-88C6-84A29F9379D4}" type="datetimeFigureOut">
              <a:rPr lang="he-IL" smtClean="0"/>
              <a:pPr/>
              <a:t>כ"ט/תמוז/תשע"ח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2674604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7262E351-104C-4F3F-88C6-84A29F9379D4}" type="datetimeFigureOut">
              <a:rPr lang="he-IL" smtClean="0"/>
              <a:pPr/>
              <a:t>כ"ט/תמוז/תשע"ח</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1294517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7262E351-104C-4F3F-88C6-84A29F9379D4}" type="datetimeFigureOut">
              <a:rPr lang="he-IL" smtClean="0"/>
              <a:pPr/>
              <a:t>כ"ט/תמוז/תשע"ח</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2482035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262E351-104C-4F3F-88C6-84A29F9379D4}" type="datetimeFigureOut">
              <a:rPr lang="he-IL" smtClean="0"/>
              <a:pPr/>
              <a:t>כ"ט/תמוז/תשע"ח</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3718522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262E351-104C-4F3F-88C6-84A29F9379D4}" type="datetimeFigureOut">
              <a:rPr lang="he-IL" smtClean="0"/>
              <a:pPr/>
              <a:t>כ"ט/תמוז/תשע"ח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2706480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262E351-104C-4F3F-88C6-84A29F9379D4}" type="datetimeFigureOut">
              <a:rPr lang="he-IL" smtClean="0"/>
              <a:pPr/>
              <a:t>כ"ט/תמוז/תשע"ח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858912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262E351-104C-4F3F-88C6-84A29F9379D4}" type="datetimeFigureOut">
              <a:rPr lang="he-IL" smtClean="0"/>
              <a:pPr/>
              <a:t>כ"ט/תמוז/תשע"ח</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7646592-EADD-4A07-A22A-2CC850C5C1A0}" type="slidenum">
              <a:rPr lang="he-IL" smtClean="0"/>
              <a:pPr/>
              <a:t>‹#›</a:t>
            </a:fld>
            <a:endParaRPr lang="he-IL"/>
          </a:p>
        </p:txBody>
      </p:sp>
    </p:spTree>
    <p:extLst>
      <p:ext uri="{BB962C8B-B14F-4D97-AF65-F5344CB8AC3E}">
        <p14:creationId xmlns:p14="http://schemas.microsoft.com/office/powerpoint/2010/main" xmlns="" val="3202570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
          <p:cNvSpPr txBox="1">
            <a:spLocks noChangeArrowheads="1"/>
          </p:cNvSpPr>
          <p:nvPr/>
        </p:nvSpPr>
        <p:spPr bwMode="auto">
          <a:xfrm>
            <a:off x="1703389" y="188913"/>
            <a:ext cx="1655762" cy="238125"/>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he-IL" altLang="he-IL" sz="900" b="1">
                <a:solidFill>
                  <a:srgbClr val="000000"/>
                </a:solidFill>
              </a:rPr>
              <a:t>חוברת מקורות – השומר החדש</a:t>
            </a:r>
            <a:endParaRPr lang="en-US" altLang="he-IL" sz="900" b="1">
              <a:solidFill>
                <a:srgbClr val="000000"/>
              </a:solidFill>
            </a:endParaRPr>
          </a:p>
        </p:txBody>
      </p:sp>
      <p:grpSp>
        <p:nvGrpSpPr>
          <p:cNvPr id="5" name="Group 7"/>
          <p:cNvGrpSpPr>
            <a:grpSpLocks/>
          </p:cNvGrpSpPr>
          <p:nvPr/>
        </p:nvGrpSpPr>
        <p:grpSpPr bwMode="auto">
          <a:xfrm>
            <a:off x="1703389" y="188913"/>
            <a:ext cx="8497887" cy="6553200"/>
            <a:chOff x="113" y="119"/>
            <a:chExt cx="5353" cy="4128"/>
          </a:xfrm>
        </p:grpSpPr>
        <p:sp>
          <p:nvSpPr>
            <p:cNvPr id="6" name="Text Box 8"/>
            <p:cNvSpPr txBox="1">
              <a:spLocks noChangeArrowheads="1"/>
            </p:cNvSpPr>
            <p:nvPr/>
          </p:nvSpPr>
          <p:spPr bwMode="auto">
            <a:xfrm>
              <a:off x="113" y="119"/>
              <a:ext cx="1043" cy="15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he-IL" altLang="he-IL" sz="900" b="1">
                  <a:solidFill>
                    <a:srgbClr val="000000"/>
                  </a:solidFill>
                </a:rPr>
                <a:t>חוברת מקורות – השומר החדש</a:t>
              </a:r>
              <a:endParaRPr lang="en-US" altLang="he-IL" sz="900" b="1">
                <a:solidFill>
                  <a:srgbClr val="000000"/>
                </a:solidFill>
              </a:endParaRPr>
            </a:p>
          </p:txBody>
        </p:sp>
        <p:pic>
          <p:nvPicPr>
            <p:cNvPr id="7" name="Picture 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99" y="3712"/>
              <a:ext cx="2767" cy="5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8" name="תיבת טקסט 2"/>
          <p:cNvSpPr txBox="1"/>
          <p:nvPr/>
        </p:nvSpPr>
        <p:spPr>
          <a:xfrm>
            <a:off x="3193366" y="564833"/>
            <a:ext cx="8122334" cy="146716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just" rtl="1">
              <a:lnSpc>
                <a:spcPct val="150000"/>
              </a:lnSpc>
              <a:spcAft>
                <a:spcPts val="1000"/>
              </a:spcAft>
            </a:pPr>
            <a:r>
              <a:rPr lang="he-IL" sz="1400" dirty="0">
                <a:solidFill>
                  <a:srgbClr val="000000"/>
                </a:solidFill>
                <a:latin typeface="Times New Roman" panose="02020603050405020304" pitchFamily="18" charset="0"/>
                <a:cs typeface="Times New Roman" panose="02020603050405020304" pitchFamily="18" charset="0"/>
              </a:rPr>
              <a:t>רקע: הפעם נעסוק בנושא הנס. מאי חנוכה שואלים חכמינו - או בעברית מהו חנוכה ? אמנם הסופגניות טעימות, </a:t>
            </a:r>
            <a:r>
              <a:rPr lang="he-IL" sz="1400" dirty="0" err="1">
                <a:solidFill>
                  <a:srgbClr val="000000"/>
                </a:solidFill>
                <a:latin typeface="Times New Roman" panose="02020603050405020304" pitchFamily="18" charset="0"/>
                <a:cs typeface="Times New Roman" panose="02020603050405020304" pitchFamily="18" charset="0"/>
              </a:rPr>
              <a:t>החנוכיה</a:t>
            </a:r>
            <a:r>
              <a:rPr lang="he-IL" sz="1400" dirty="0">
                <a:solidFill>
                  <a:srgbClr val="000000"/>
                </a:solidFill>
                <a:latin typeface="Times New Roman" panose="02020603050405020304" pitchFamily="18" charset="0"/>
                <a:cs typeface="Times New Roman" panose="02020603050405020304" pitchFamily="18" charset="0"/>
              </a:rPr>
              <a:t> נפלאה, יש פסטיגל ואפילו חופש מבית ספר. אבל על מה, מה הסיפור ? חז"ל מסבירים שהיה נס גדול ואותו אנחנו חוגגים ! האם הנס הוא ניצחון של צבא החשמונאים הקטן והחלוש צבאית, לא ! זהו סיפור הנס של כד שמן קטן, שהיה בו שמן לשמונה ימי הדלקת המנורה. בלימוד שלפנינו נראה את הסברם של חז"ל, ולאור ההסבר שלהם נקרא את אנו נושאים לפידים, שיר שהוא 'תשובה ציוניות הולמת' לשאלת הנס</a:t>
            </a:r>
            <a:r>
              <a:rPr lang="en-US" sz="1400" dirty="0">
                <a:solidFill>
                  <a:srgbClr val="000000"/>
                </a:solidFill>
                <a:latin typeface="Times New Roman" panose="02020603050405020304" pitchFamily="18" charset="0"/>
                <a:cs typeface="Times New Roman" panose="02020603050405020304" pitchFamily="18" charset="0"/>
              </a:rPr>
              <a:t>.</a:t>
            </a:r>
          </a:p>
          <a:p>
            <a:pPr algn="just" rtl="1">
              <a:lnSpc>
                <a:spcPct val="150000"/>
              </a:lnSpc>
              <a:spcAft>
                <a:spcPts val="1000"/>
              </a:spcAft>
            </a:pPr>
            <a:r>
              <a:rPr lang="en-US" sz="1000" dirty="0">
                <a:effectLst/>
                <a:latin typeface="Courier New" panose="02070309020205020404" pitchFamily="49" charset="0"/>
                <a:ea typeface="Calibri" panose="020F0502020204030204" pitchFamily="34" charset="0"/>
                <a:cs typeface="Arial" panose="020B0604020202020204" pitchFamily="34" charset="0"/>
              </a:rPr>
              <a:t> </a:t>
            </a:r>
            <a:endParaRPr lang="en-US" sz="1100" dirty="0">
              <a:effectLst/>
              <a:ea typeface="Calibri" panose="020F0502020204030204" pitchFamily="34" charset="0"/>
              <a:cs typeface="Arial" panose="020B0604020202020204" pitchFamily="34" charset="0"/>
            </a:endParaRPr>
          </a:p>
        </p:txBody>
      </p:sp>
      <p:sp>
        <p:nvSpPr>
          <p:cNvPr id="11" name="TextBox 10"/>
          <p:cNvSpPr txBox="1"/>
          <p:nvPr/>
        </p:nvSpPr>
        <p:spPr>
          <a:xfrm>
            <a:off x="3193366" y="2034007"/>
            <a:ext cx="6372787" cy="1762021"/>
          </a:xfrm>
          <a:prstGeom prst="rect">
            <a:avLst/>
          </a:prstGeom>
          <a:noFill/>
          <a:ln>
            <a:solidFill>
              <a:prstClr val="black"/>
            </a:solidFill>
          </a:ln>
        </p:spPr>
        <p:txBody>
          <a:bodyPr wrap="square" rtlCol="1">
            <a:spAutoFit/>
          </a:bodyPr>
          <a:lstStyle/>
          <a:p>
            <a:r>
              <a:rPr lang="he-IL" sz="1400" dirty="0" smtClean="0">
                <a:effectLst/>
                <a:ea typeface="Calibri" panose="020F0502020204030204" pitchFamily="34" charset="0"/>
              </a:rPr>
              <a:t>מאי חנוכה [מדוע חוגגים את חנוכה?], דתנו רבנן [ששנו רבותינו] : בכ"ה </a:t>
            </a:r>
            <a:r>
              <a:rPr lang="he-IL" sz="1400" dirty="0" err="1" smtClean="0">
                <a:effectLst/>
                <a:ea typeface="Calibri" panose="020F0502020204030204" pitchFamily="34" charset="0"/>
              </a:rPr>
              <a:t>בכסליו</a:t>
            </a:r>
            <a:r>
              <a:rPr lang="he-IL" sz="1400" dirty="0" smtClean="0">
                <a:effectLst/>
                <a:ea typeface="Calibri" panose="020F0502020204030204" pitchFamily="34" charset="0"/>
              </a:rPr>
              <a:t> יומי </a:t>
            </a:r>
            <a:r>
              <a:rPr lang="he-IL" sz="1400" dirty="0" err="1" smtClean="0">
                <a:effectLst/>
                <a:ea typeface="Calibri" panose="020F0502020204030204" pitchFamily="34" charset="0"/>
              </a:rPr>
              <a:t>דחנוכה</a:t>
            </a:r>
            <a:r>
              <a:rPr lang="he-IL" sz="1400" dirty="0" smtClean="0">
                <a:effectLst/>
                <a:ea typeface="Calibri" panose="020F0502020204030204" pitchFamily="34" charset="0"/>
              </a:rPr>
              <a:t> [ימי החנוכה] </a:t>
            </a:r>
            <a:r>
              <a:rPr lang="he-IL" sz="1400" dirty="0" err="1" smtClean="0">
                <a:effectLst/>
                <a:ea typeface="Calibri" panose="020F0502020204030204" pitchFamily="34" charset="0"/>
              </a:rPr>
              <a:t>תמניא</a:t>
            </a:r>
            <a:r>
              <a:rPr lang="he-IL" sz="1400" dirty="0" smtClean="0">
                <a:effectLst/>
                <a:ea typeface="Calibri" panose="020F0502020204030204" pitchFamily="34" charset="0"/>
              </a:rPr>
              <a:t> </a:t>
            </a:r>
            <a:r>
              <a:rPr lang="he-IL" sz="1400" dirty="0" err="1" smtClean="0">
                <a:effectLst/>
                <a:ea typeface="Calibri" panose="020F0502020204030204" pitchFamily="34" charset="0"/>
              </a:rPr>
              <a:t>אינון</a:t>
            </a:r>
            <a:r>
              <a:rPr lang="he-IL" sz="1400" dirty="0" smtClean="0">
                <a:effectLst/>
                <a:ea typeface="Calibri" panose="020F0502020204030204" pitchFamily="34" charset="0"/>
              </a:rPr>
              <a:t> [שמונה ימים הם], דלא למספד בהון </a:t>
            </a:r>
            <a:r>
              <a:rPr lang="he-IL" sz="1400" dirty="0" err="1" smtClean="0">
                <a:effectLst/>
                <a:ea typeface="Calibri" panose="020F0502020204030204" pitchFamily="34" charset="0"/>
              </a:rPr>
              <a:t>ודלא</a:t>
            </a:r>
            <a:r>
              <a:rPr lang="he-IL" sz="1400" dirty="0" smtClean="0">
                <a:effectLst/>
                <a:ea typeface="Calibri" panose="020F0502020204030204" pitchFamily="34" charset="0"/>
              </a:rPr>
              <a:t> להתענות בהון [שאין להספיד בקבורת המת בימים אלו, ואין להתענות בהם, כלומר אסור לצום בימים אלו – ביטוי הלכתי להיות ימים אלו ימים של שימחה]? שכשנכנסו יוונים להיכל, טימאו כל השמנים שבהיכל. וכשגברה מלכות בית חשמונאי </a:t>
            </a:r>
            <a:r>
              <a:rPr lang="he-IL" sz="1400" dirty="0" err="1" smtClean="0">
                <a:effectLst/>
                <a:ea typeface="Calibri" panose="020F0502020204030204" pitchFamily="34" charset="0"/>
              </a:rPr>
              <a:t>ונצחום</a:t>
            </a:r>
            <a:r>
              <a:rPr lang="he-IL" sz="1400" dirty="0" smtClean="0">
                <a:effectLst/>
                <a:ea typeface="Calibri" panose="020F0502020204030204" pitchFamily="34" charset="0"/>
              </a:rPr>
              <a:t>, בדקו ולא מצאו אלא פך אחד של שמן שהיה מונח בחותמו של כהן גדול ולא היה בו אלא להדליק יום אחד. נעשה בו נס והדליקו ממנו שמונה ימים. לשנה אחרת קבעום </a:t>
            </a:r>
            <a:r>
              <a:rPr lang="he-IL" sz="1400" dirty="0" err="1" smtClean="0">
                <a:effectLst/>
                <a:ea typeface="Calibri" panose="020F0502020204030204" pitchFamily="34" charset="0"/>
              </a:rPr>
              <a:t>ועשאום</a:t>
            </a:r>
            <a:r>
              <a:rPr lang="he-IL" sz="1400" dirty="0" smtClean="0">
                <a:effectLst/>
                <a:ea typeface="Calibri" panose="020F0502020204030204" pitchFamily="34" charset="0"/>
              </a:rPr>
              <a:t> ימים טובים בהלל והודאה". </a:t>
            </a:r>
            <a:r>
              <a:rPr lang="he-IL" sz="1050" dirty="0">
                <a:ea typeface="Calibri" panose="020F0502020204030204" pitchFamily="34" charset="0"/>
              </a:rPr>
              <a:t>(</a:t>
            </a:r>
            <a:r>
              <a:rPr lang="he-IL" sz="1050" dirty="0" smtClean="0">
                <a:effectLst/>
                <a:latin typeface="Times New Roman" panose="02020603050405020304" pitchFamily="18" charset="0"/>
                <a:ea typeface="Calibri" panose="020F0502020204030204" pitchFamily="34" charset="0"/>
              </a:rPr>
              <a:t>תלמוד בבלי מסכת שבת </a:t>
            </a:r>
            <a:r>
              <a:rPr lang="he-IL" sz="1050" dirty="0" err="1" smtClean="0">
                <a:effectLst/>
                <a:latin typeface="Times New Roman" panose="02020603050405020304" pitchFamily="18" charset="0"/>
                <a:ea typeface="Calibri" panose="020F0502020204030204" pitchFamily="34" charset="0"/>
              </a:rPr>
              <a:t>כא</a:t>
            </a:r>
            <a:r>
              <a:rPr lang="he-IL" sz="1050" dirty="0" smtClean="0">
                <a:effectLst/>
                <a:latin typeface="Times New Roman" panose="02020603050405020304" pitchFamily="18" charset="0"/>
                <a:ea typeface="Calibri" panose="020F0502020204030204" pitchFamily="34" charset="0"/>
              </a:rPr>
              <a:t> ע"ב)</a:t>
            </a:r>
            <a:endParaRPr lang="en-US" sz="1050" dirty="0" smtClean="0">
              <a:effectLst/>
              <a:ea typeface="Calibri" panose="020F0502020204030204" pitchFamily="34" charset="0"/>
            </a:endParaRPr>
          </a:p>
        </p:txBody>
      </p:sp>
      <p:sp>
        <p:nvSpPr>
          <p:cNvPr id="14" name="תיבת טקסט 8"/>
          <p:cNvSpPr txBox="1"/>
          <p:nvPr/>
        </p:nvSpPr>
        <p:spPr>
          <a:xfrm>
            <a:off x="3994274" y="4559436"/>
            <a:ext cx="5332606" cy="163237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50000"/>
              </a:lnSpc>
              <a:spcAft>
                <a:spcPts val="0"/>
              </a:spcAft>
            </a:pPr>
            <a:r>
              <a:rPr lang="he-IL" sz="1200" b="1" dirty="0">
                <a:effectLst/>
                <a:latin typeface="Times New Roman" panose="02020603050405020304" pitchFamily="18" charset="0"/>
                <a:ea typeface="Calibri" panose="020F0502020204030204" pitchFamily="34" charset="0"/>
                <a:cs typeface="Yakov"/>
              </a:rPr>
              <a:t>שאלות לדיון:</a:t>
            </a:r>
            <a:endParaRPr lang="en-US" sz="1200" dirty="0">
              <a:effectLst/>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200" dirty="0">
                <a:effectLst/>
                <a:ea typeface="Calibri" panose="020F0502020204030204" pitchFamily="34" charset="0"/>
                <a:cs typeface="Yakov"/>
              </a:rPr>
              <a:t>מהו הנס אותו מסמנים חז"ל</a:t>
            </a:r>
            <a:r>
              <a:rPr lang="en-US" sz="1200" dirty="0">
                <a:effectLst/>
                <a:ea typeface="Calibri" panose="020F0502020204030204" pitchFamily="34" charset="0"/>
                <a:cs typeface="Yakov"/>
              </a:rPr>
              <a:t> ? </a:t>
            </a:r>
            <a:endParaRPr lang="en-US" sz="1200" dirty="0">
              <a:effectLst/>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200" dirty="0">
                <a:effectLst/>
                <a:ea typeface="Calibri" panose="020F0502020204030204" pitchFamily="34" charset="0"/>
                <a:cs typeface="Yakov"/>
              </a:rPr>
              <a:t>יש לכם השערה מדוע בחרו לסמן את נס כד השמן ולא את נס הניצחון הצבאי</a:t>
            </a:r>
            <a:r>
              <a:rPr lang="en-US" sz="1200" dirty="0">
                <a:effectLst/>
                <a:ea typeface="Calibri" panose="020F0502020204030204" pitchFamily="34" charset="0"/>
                <a:cs typeface="Yakov"/>
              </a:rPr>
              <a:t> ?</a:t>
            </a:r>
            <a:endParaRPr lang="en-US" sz="1200" dirty="0">
              <a:effectLst/>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200" dirty="0">
                <a:effectLst/>
                <a:ea typeface="Calibri" panose="020F0502020204030204" pitchFamily="34" charset="0"/>
                <a:cs typeface="Yakov"/>
              </a:rPr>
              <a:t>מה מקומו של ה"נס" בשיר 'אנו נושאים לפידים'</a:t>
            </a:r>
            <a:r>
              <a:rPr lang="en-US" sz="1200" dirty="0">
                <a:effectLst/>
                <a:ea typeface="Calibri" panose="020F0502020204030204" pitchFamily="34" charset="0"/>
                <a:cs typeface="Yakov"/>
              </a:rPr>
              <a:t> ?</a:t>
            </a:r>
            <a:endParaRPr lang="en-US" sz="1200" dirty="0">
              <a:effectLst/>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200" dirty="0">
                <a:effectLst/>
                <a:ea typeface="Calibri" panose="020F0502020204030204" pitchFamily="34" charset="0"/>
                <a:cs typeface="Yakov"/>
              </a:rPr>
              <a:t>נסו לעמוד על הערך שהשיר 'אנו נושאים לפינים' מעלה על נס. (רמז בכותרת)</a:t>
            </a:r>
            <a:endParaRPr lang="en-US" sz="1200" dirty="0">
              <a:effectLst/>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he-IL" sz="1200" dirty="0">
                <a:effectLst/>
                <a:ea typeface="Calibri" panose="020F0502020204030204" pitchFamily="34" charset="0"/>
                <a:cs typeface="Yakov"/>
              </a:rPr>
              <a:t>מה פירוש המלה 'נס' בשיר 'שאו ציונה נס ודגל'?</a:t>
            </a:r>
            <a:endParaRPr lang="en-US" sz="1200" dirty="0">
              <a:effectLst/>
              <a:ea typeface="Calibri" panose="020F0502020204030204" pitchFamily="34" charset="0"/>
              <a:cs typeface="Arial" panose="020B0604020202020204" pitchFamily="34" charset="0"/>
            </a:endParaRPr>
          </a:p>
        </p:txBody>
      </p:sp>
      <p:sp>
        <p:nvSpPr>
          <p:cNvPr id="15" name="TextBox 14"/>
          <p:cNvSpPr txBox="1"/>
          <p:nvPr/>
        </p:nvSpPr>
        <p:spPr>
          <a:xfrm>
            <a:off x="9678573" y="2629971"/>
            <a:ext cx="1708202" cy="2892715"/>
          </a:xfrm>
          <a:prstGeom prst="rect">
            <a:avLst/>
          </a:prstGeom>
          <a:noFill/>
          <a:ln>
            <a:solidFill>
              <a:prstClr val="black"/>
            </a:solidFill>
          </a:ln>
        </p:spPr>
        <p:txBody>
          <a:bodyPr wrap="square" rtlCol="1">
            <a:spAutoFit/>
          </a:bodyPr>
          <a:lstStyle/>
          <a:p>
            <a:pPr>
              <a:lnSpc>
                <a:spcPct val="115000"/>
              </a:lnSpc>
              <a:spcAft>
                <a:spcPts val="1000"/>
              </a:spcAft>
            </a:pPr>
            <a:r>
              <a:rPr lang="he-IL" sz="1050" b="1" dirty="0" smtClean="0">
                <a:effectLst/>
                <a:ea typeface="Calibri" panose="020F0502020204030204" pitchFamily="34" charset="0"/>
              </a:rPr>
              <a:t>שְׂאוּ צִיּוֹנָה נֵס וָדֶגֶל</a:t>
            </a:r>
            <a:endParaRPr lang="en-US" sz="1050" dirty="0" smtClean="0">
              <a:effectLst/>
              <a:ea typeface="Calibri" panose="020F0502020204030204" pitchFamily="34" charset="0"/>
            </a:endParaRPr>
          </a:p>
          <a:p>
            <a:pPr>
              <a:lnSpc>
                <a:spcPct val="115000"/>
              </a:lnSpc>
              <a:spcAft>
                <a:spcPts val="1000"/>
              </a:spcAft>
            </a:pPr>
            <a:r>
              <a:rPr lang="he-IL" sz="1050" b="1" dirty="0" smtClean="0">
                <a:effectLst/>
                <a:ea typeface="Calibri" panose="020F0502020204030204" pitchFamily="34" charset="0"/>
              </a:rPr>
              <a:t>מילים:</a:t>
            </a:r>
            <a:r>
              <a:rPr lang="he-IL" sz="1050" dirty="0" smtClean="0">
                <a:effectLst/>
                <a:ea typeface="Calibri" panose="020F0502020204030204" pitchFamily="34" charset="0"/>
              </a:rPr>
              <a:t> נח רוזנבלום</a:t>
            </a:r>
            <a:endParaRPr lang="en-US" sz="1050" dirty="0" smtClean="0">
              <a:effectLst/>
              <a:ea typeface="Calibri" panose="020F0502020204030204" pitchFamily="34" charset="0"/>
            </a:endParaRPr>
          </a:p>
          <a:p>
            <a:pPr>
              <a:lnSpc>
                <a:spcPct val="115000"/>
              </a:lnSpc>
              <a:spcAft>
                <a:spcPts val="1000"/>
              </a:spcAft>
            </a:pPr>
            <a:r>
              <a:rPr lang="he-IL" sz="1050" b="1" dirty="0" smtClean="0">
                <a:effectLst/>
                <a:ea typeface="Calibri" panose="020F0502020204030204" pitchFamily="34" charset="0"/>
              </a:rPr>
              <a:t>לחן:</a:t>
            </a:r>
            <a:r>
              <a:rPr lang="he-IL" sz="1050" dirty="0" smtClean="0">
                <a:effectLst/>
                <a:ea typeface="Calibri" panose="020F0502020204030204" pitchFamily="34" charset="0"/>
              </a:rPr>
              <a:t> נח </a:t>
            </a:r>
            <a:r>
              <a:rPr lang="he-IL" sz="1050" dirty="0" err="1" smtClean="0">
                <a:effectLst/>
                <a:ea typeface="Calibri" panose="020F0502020204030204" pitchFamily="34" charset="0"/>
              </a:rPr>
              <a:t>זאלודקובסקי</a:t>
            </a:r>
            <a:r>
              <a:rPr lang="he-IL" sz="1050" dirty="0" smtClean="0">
                <a:effectLst/>
                <a:ea typeface="Calibri" panose="020F0502020204030204" pitchFamily="34" charset="0"/>
              </a:rPr>
              <a:t>, עממי חסידי</a:t>
            </a:r>
            <a:endParaRPr lang="en-US" sz="1050" dirty="0" smtClean="0">
              <a:effectLst/>
              <a:ea typeface="Calibri" panose="020F0502020204030204" pitchFamily="34" charset="0"/>
            </a:endParaRPr>
          </a:p>
          <a:p>
            <a:pPr>
              <a:lnSpc>
                <a:spcPct val="115000"/>
              </a:lnSpc>
              <a:spcAft>
                <a:spcPts val="1000"/>
              </a:spcAft>
            </a:pPr>
            <a:r>
              <a:rPr lang="he-IL" sz="1050" dirty="0" smtClean="0">
                <a:effectLst/>
                <a:ea typeface="Calibri" panose="020F0502020204030204" pitchFamily="34" charset="0"/>
              </a:rPr>
              <a:t>שְׂאוּ צִיּוֹנָה נֵס וָדֶגֶל</a:t>
            </a:r>
            <a:r>
              <a:rPr lang="en-US" sz="1050" dirty="0" smtClean="0">
                <a:effectLst/>
                <a:latin typeface="Courier New" panose="02070309020205020404" pitchFamily="49" charset="0"/>
                <a:ea typeface="Calibri" panose="020F0502020204030204" pitchFamily="34" charset="0"/>
              </a:rPr>
              <a:t/>
            </a:r>
            <a:br>
              <a:rPr lang="en-US" sz="1050" dirty="0" smtClean="0">
                <a:effectLst/>
                <a:latin typeface="Courier New" panose="02070309020205020404" pitchFamily="49" charset="0"/>
                <a:ea typeface="Calibri" panose="020F0502020204030204" pitchFamily="34" charset="0"/>
              </a:rPr>
            </a:br>
            <a:r>
              <a:rPr lang="he-IL" sz="1050" dirty="0" smtClean="0">
                <a:effectLst/>
                <a:ea typeface="Calibri" panose="020F0502020204030204" pitchFamily="34" charset="0"/>
              </a:rPr>
              <a:t>דֶּגֶל מַחֲנֵה יְהוּדָה</a:t>
            </a:r>
            <a:r>
              <a:rPr lang="en-US" sz="1050" dirty="0" smtClean="0">
                <a:effectLst/>
                <a:latin typeface="Courier New" panose="02070309020205020404" pitchFamily="49" charset="0"/>
                <a:ea typeface="Calibri" panose="020F0502020204030204" pitchFamily="34" charset="0"/>
              </a:rPr>
              <a:t/>
            </a:r>
            <a:br>
              <a:rPr lang="en-US" sz="1050" dirty="0" smtClean="0">
                <a:effectLst/>
                <a:latin typeface="Courier New" panose="02070309020205020404" pitchFamily="49" charset="0"/>
                <a:ea typeface="Calibri" panose="020F0502020204030204" pitchFamily="34" charset="0"/>
              </a:rPr>
            </a:br>
            <a:r>
              <a:rPr lang="he-IL" sz="1050" dirty="0" smtClean="0">
                <a:effectLst/>
                <a:ea typeface="Calibri" panose="020F0502020204030204" pitchFamily="34" charset="0"/>
              </a:rPr>
              <a:t>מִי בָּרֶכֶב מִי בָּרֶגֶל</a:t>
            </a:r>
            <a:r>
              <a:rPr lang="en-US" sz="1050" dirty="0" smtClean="0">
                <a:effectLst/>
                <a:latin typeface="Courier New" panose="02070309020205020404" pitchFamily="49" charset="0"/>
                <a:ea typeface="Calibri" panose="020F0502020204030204" pitchFamily="34" charset="0"/>
              </a:rPr>
              <a:t/>
            </a:r>
            <a:br>
              <a:rPr lang="en-US" sz="1050" dirty="0" smtClean="0">
                <a:effectLst/>
                <a:latin typeface="Courier New" panose="02070309020205020404" pitchFamily="49" charset="0"/>
                <a:ea typeface="Calibri" panose="020F0502020204030204" pitchFamily="34" charset="0"/>
              </a:rPr>
            </a:br>
            <a:r>
              <a:rPr lang="he-IL" sz="1050" dirty="0" err="1" smtClean="0">
                <a:effectLst/>
                <a:ea typeface="Calibri" panose="020F0502020204030204" pitchFamily="34" charset="0"/>
              </a:rPr>
              <a:t>נֵעָש</a:t>
            </a:r>
            <a:r>
              <a:rPr lang="he-IL" sz="1050" dirty="0" smtClean="0">
                <a:effectLst/>
                <a:ea typeface="Calibri" panose="020F0502020204030204" pitchFamily="34" charset="0"/>
              </a:rPr>
              <a:t>ׂ נָא לַאֲגֻדָּה</a:t>
            </a:r>
            <a:r>
              <a:rPr lang="en-US" sz="1050" dirty="0" smtClean="0">
                <a:effectLst/>
                <a:latin typeface="Courier New" panose="02070309020205020404" pitchFamily="49" charset="0"/>
                <a:ea typeface="Calibri" panose="020F0502020204030204" pitchFamily="34" charset="0"/>
              </a:rPr>
              <a:t>.</a:t>
            </a:r>
            <a:br>
              <a:rPr lang="en-US" sz="1050" dirty="0" smtClean="0">
                <a:effectLst/>
                <a:latin typeface="Courier New" panose="02070309020205020404" pitchFamily="49" charset="0"/>
                <a:ea typeface="Calibri" panose="020F0502020204030204" pitchFamily="34" charset="0"/>
              </a:rPr>
            </a:br>
            <a:r>
              <a:rPr lang="en-US" sz="1050" dirty="0" smtClean="0">
                <a:effectLst/>
                <a:latin typeface="Courier New" panose="02070309020205020404" pitchFamily="49" charset="0"/>
                <a:ea typeface="Calibri" panose="020F0502020204030204" pitchFamily="34" charset="0"/>
              </a:rPr>
              <a:t/>
            </a:r>
            <a:br>
              <a:rPr lang="en-US" sz="1050" dirty="0" smtClean="0">
                <a:effectLst/>
                <a:latin typeface="Courier New" panose="02070309020205020404" pitchFamily="49" charset="0"/>
                <a:ea typeface="Calibri" panose="020F0502020204030204" pitchFamily="34" charset="0"/>
              </a:rPr>
            </a:br>
            <a:r>
              <a:rPr lang="he-IL" sz="1050" dirty="0" smtClean="0">
                <a:effectLst/>
                <a:ea typeface="Calibri" panose="020F0502020204030204" pitchFamily="34" charset="0"/>
              </a:rPr>
              <a:t>יַחַד </a:t>
            </a:r>
            <a:r>
              <a:rPr lang="he-IL" sz="1050" dirty="0" err="1" smtClean="0">
                <a:effectLst/>
                <a:ea typeface="Calibri" panose="020F0502020204030204" pitchFamily="34" charset="0"/>
              </a:rPr>
              <a:t>נֵלְכָה</a:t>
            </a:r>
            <a:r>
              <a:rPr lang="he-IL" sz="1050" dirty="0" smtClean="0">
                <a:effectLst/>
                <a:ea typeface="Calibri" panose="020F0502020204030204" pitchFamily="34" charset="0"/>
              </a:rPr>
              <a:t> נָא </a:t>
            </a:r>
            <a:r>
              <a:rPr lang="he-IL" sz="1050" dirty="0" err="1" smtClean="0">
                <a:effectLst/>
                <a:ea typeface="Calibri" panose="020F0502020204030204" pitchFamily="34" charset="0"/>
              </a:rPr>
              <a:t>נָשׁוּבָה</a:t>
            </a:r>
            <a:r>
              <a:rPr lang="en-US" sz="1050" dirty="0" smtClean="0">
                <a:effectLst/>
                <a:latin typeface="Courier New" panose="02070309020205020404" pitchFamily="49" charset="0"/>
                <a:ea typeface="Calibri" panose="020F0502020204030204" pitchFamily="34" charset="0"/>
              </a:rPr>
              <a:t/>
            </a:r>
            <a:br>
              <a:rPr lang="en-US" sz="1050" dirty="0" smtClean="0">
                <a:effectLst/>
                <a:latin typeface="Courier New" panose="02070309020205020404" pitchFamily="49" charset="0"/>
                <a:ea typeface="Calibri" panose="020F0502020204030204" pitchFamily="34" charset="0"/>
              </a:rPr>
            </a:br>
            <a:r>
              <a:rPr lang="he-IL" sz="1050" dirty="0" smtClean="0">
                <a:effectLst/>
                <a:ea typeface="Calibri" panose="020F0502020204030204" pitchFamily="34" charset="0"/>
              </a:rPr>
              <a:t>אַרְצָה אֲבוֹתֵינוּ</a:t>
            </a:r>
            <a:r>
              <a:rPr lang="en-US" sz="1050" dirty="0" smtClean="0">
                <a:effectLst/>
                <a:latin typeface="Courier New" panose="02070309020205020404" pitchFamily="49" charset="0"/>
                <a:ea typeface="Calibri" panose="020F0502020204030204" pitchFamily="34" charset="0"/>
              </a:rPr>
              <a:t/>
            </a:r>
            <a:br>
              <a:rPr lang="en-US" sz="1050" dirty="0" smtClean="0">
                <a:effectLst/>
                <a:latin typeface="Courier New" panose="02070309020205020404" pitchFamily="49" charset="0"/>
                <a:ea typeface="Calibri" panose="020F0502020204030204" pitchFamily="34" charset="0"/>
              </a:rPr>
            </a:br>
            <a:r>
              <a:rPr lang="he-IL" sz="1050" dirty="0" smtClean="0">
                <a:effectLst/>
                <a:ea typeface="Calibri" panose="020F0502020204030204" pitchFamily="34" charset="0"/>
              </a:rPr>
              <a:t>אֶל אַרְצֵנוּ הָאֲהוּבָה</a:t>
            </a:r>
            <a:r>
              <a:rPr lang="en-US" sz="1050" dirty="0" smtClean="0">
                <a:effectLst/>
                <a:latin typeface="Courier New" panose="02070309020205020404" pitchFamily="49" charset="0"/>
                <a:ea typeface="Calibri" panose="020F0502020204030204" pitchFamily="34" charset="0"/>
              </a:rPr>
              <a:t/>
            </a:r>
            <a:br>
              <a:rPr lang="en-US" sz="1050" dirty="0" smtClean="0">
                <a:effectLst/>
                <a:latin typeface="Courier New" panose="02070309020205020404" pitchFamily="49" charset="0"/>
                <a:ea typeface="Calibri" panose="020F0502020204030204" pitchFamily="34" charset="0"/>
              </a:rPr>
            </a:br>
            <a:r>
              <a:rPr lang="he-IL" sz="1050" dirty="0" smtClean="0">
                <a:effectLst/>
                <a:ea typeface="Calibri" panose="020F0502020204030204" pitchFamily="34" charset="0"/>
              </a:rPr>
              <a:t>עֶרֶשׂ יַלְדוּתֵנוּ</a:t>
            </a:r>
            <a:r>
              <a:rPr lang="en-US" sz="1050" dirty="0" smtClean="0">
                <a:effectLst/>
                <a:latin typeface="Courier New" panose="02070309020205020404" pitchFamily="49" charset="0"/>
                <a:ea typeface="Calibri" panose="020F0502020204030204" pitchFamily="34" charset="0"/>
              </a:rPr>
              <a:t>.</a:t>
            </a:r>
            <a:endParaRPr lang="en-US" sz="1050" dirty="0">
              <a:effectLst/>
              <a:ea typeface="Calibri" panose="020F0502020204030204" pitchFamily="34" charset="0"/>
            </a:endParaRPr>
          </a:p>
        </p:txBody>
      </p:sp>
      <p:sp>
        <p:nvSpPr>
          <p:cNvPr id="16" name="TextBox 15"/>
          <p:cNvSpPr txBox="1"/>
          <p:nvPr/>
        </p:nvSpPr>
        <p:spPr>
          <a:xfrm>
            <a:off x="942596" y="427038"/>
            <a:ext cx="2194560" cy="6093976"/>
          </a:xfrm>
          <a:prstGeom prst="rect">
            <a:avLst/>
          </a:prstGeom>
          <a:noFill/>
          <a:ln>
            <a:solidFill>
              <a:prstClr val="black"/>
            </a:solidFill>
          </a:ln>
        </p:spPr>
        <p:txBody>
          <a:bodyPr wrap="square" rtlCol="1">
            <a:spAutoFit/>
          </a:bodyPr>
          <a:lstStyle/>
          <a:p>
            <a:pPr>
              <a:lnSpc>
                <a:spcPct val="150000"/>
              </a:lnSpc>
            </a:pPr>
            <a:r>
              <a:rPr lang="he-IL" sz="1000" b="1" dirty="0" smtClean="0">
                <a:effectLst/>
                <a:latin typeface="Times New Roman" panose="02020603050405020304" pitchFamily="18" charset="0"/>
                <a:ea typeface="Calibri" panose="020F0502020204030204" pitchFamily="34" charset="0"/>
              </a:rPr>
              <a:t>אָנוּ נוֹשְׂאִים לַפִּידִים </a:t>
            </a:r>
            <a:endParaRPr lang="en-US" sz="1000" dirty="0" smtClean="0">
              <a:effectLst/>
              <a:ea typeface="Calibri" panose="020F0502020204030204" pitchFamily="34" charset="0"/>
            </a:endParaRPr>
          </a:p>
          <a:p>
            <a:pPr>
              <a:lnSpc>
                <a:spcPct val="150000"/>
              </a:lnSpc>
            </a:pPr>
            <a:r>
              <a:rPr lang="he-IL" sz="1000" b="1" dirty="0" smtClean="0">
                <a:effectLst/>
                <a:ea typeface="Calibri" panose="020F0502020204030204" pitchFamily="34" charset="0"/>
              </a:rPr>
              <a:t>מילים</a:t>
            </a:r>
            <a:r>
              <a:rPr lang="en-US" sz="1000" b="1" dirty="0" smtClean="0">
                <a:effectLst/>
                <a:latin typeface="Gisha" panose="020B0502040204020203" pitchFamily="34" charset="-79"/>
                <a:ea typeface="Calibri" panose="020F0502020204030204" pitchFamily="34" charset="0"/>
              </a:rPr>
              <a:t>:</a:t>
            </a:r>
            <a:r>
              <a:rPr lang="en-US" sz="1000" dirty="0" smtClean="0">
                <a:effectLst/>
                <a:latin typeface="Gisha" panose="020B0502040204020203" pitchFamily="34" charset="-79"/>
                <a:ea typeface="Calibri" panose="020F0502020204030204" pitchFamily="34" charset="0"/>
              </a:rPr>
              <a:t> </a:t>
            </a:r>
            <a:r>
              <a:rPr lang="he-IL" sz="1000" u="none" strike="noStrike" dirty="0" smtClean="0">
                <a:effectLst/>
                <a:ea typeface="Calibri" panose="020F0502020204030204" pitchFamily="34" charset="0"/>
              </a:rPr>
              <a:t>אהרון זאב</a:t>
            </a:r>
            <a:r>
              <a:rPr lang="en-US" sz="1000" dirty="0" smtClean="0">
                <a:effectLst/>
                <a:latin typeface="Gisha" panose="020B0502040204020203" pitchFamily="34" charset="-79"/>
                <a:ea typeface="Calibri" panose="020F0502020204030204" pitchFamily="34" charset="0"/>
              </a:rPr>
              <a:t/>
            </a:r>
            <a:br>
              <a:rPr lang="en-US" sz="1000" dirty="0" smtClean="0">
                <a:effectLst/>
                <a:latin typeface="Gisha" panose="020B0502040204020203" pitchFamily="34" charset="-79"/>
                <a:ea typeface="Calibri" panose="020F0502020204030204" pitchFamily="34" charset="0"/>
              </a:rPr>
            </a:br>
            <a:r>
              <a:rPr lang="he-IL" sz="1000" b="1" dirty="0" smtClean="0">
                <a:effectLst/>
                <a:ea typeface="Calibri" panose="020F0502020204030204" pitchFamily="34" charset="0"/>
              </a:rPr>
              <a:t>לחן</a:t>
            </a:r>
            <a:r>
              <a:rPr lang="en-US" sz="1000" b="1" dirty="0" smtClean="0">
                <a:effectLst/>
                <a:latin typeface="Gisha" panose="020B0502040204020203" pitchFamily="34" charset="-79"/>
                <a:ea typeface="Calibri" panose="020F0502020204030204" pitchFamily="34" charset="0"/>
              </a:rPr>
              <a:t>:</a:t>
            </a:r>
            <a:r>
              <a:rPr lang="en-US" sz="1000" dirty="0" smtClean="0">
                <a:effectLst/>
                <a:latin typeface="Gisha" panose="020B0502040204020203" pitchFamily="34" charset="-79"/>
                <a:ea typeface="Calibri" panose="020F0502020204030204" pitchFamily="34" charset="0"/>
              </a:rPr>
              <a:t> </a:t>
            </a:r>
            <a:r>
              <a:rPr lang="he-IL" sz="1000" u="none" strike="noStrike" dirty="0" smtClean="0">
                <a:effectLst/>
                <a:ea typeface="Calibri" panose="020F0502020204030204" pitchFamily="34" charset="0"/>
              </a:rPr>
              <a:t>מרדכי </a:t>
            </a:r>
            <a:r>
              <a:rPr lang="he-IL" sz="1000" u="none" strike="noStrike" dirty="0" err="1" smtClean="0">
                <a:effectLst/>
                <a:ea typeface="Calibri" panose="020F0502020204030204" pitchFamily="34" charset="0"/>
              </a:rPr>
              <a:t>זעירא</a:t>
            </a:r>
            <a:r>
              <a:rPr lang="en-US" sz="1000" dirty="0" smtClean="0">
                <a:effectLst/>
                <a:ea typeface="Calibri" panose="020F0502020204030204" pitchFamily="34" charset="0"/>
              </a:rPr>
              <a:t/>
            </a:r>
            <a:br>
              <a:rPr lang="en-US" sz="1000" dirty="0" smtClean="0">
                <a:effectLst/>
                <a:ea typeface="Calibri" panose="020F0502020204030204" pitchFamily="34" charset="0"/>
              </a:rPr>
            </a:br>
            <a:r>
              <a:rPr lang="he-IL" sz="1000" dirty="0" smtClean="0">
                <a:effectLst/>
                <a:ea typeface="Calibri" panose="020F0502020204030204" pitchFamily="34" charset="0"/>
              </a:rPr>
              <a:t>אָנוּ נוֹשְׂאִים לַפִּידִים בְּלֵילוֹת אֲפֵלִים</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זוֹרְחִים הַשְּׁבִילִים מִתַּחַת רַגְלֵינוּ.</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מִי אֲשֶׁר לֵב לוֹ הַצָּמֵא לָאוֹר – </a:t>
            </a:r>
            <a:endParaRPr lang="en-US" sz="1000" dirty="0" smtClean="0">
              <a:effectLst/>
              <a:ea typeface="Calibri" panose="020F0502020204030204" pitchFamily="34" charset="0"/>
            </a:endParaRPr>
          </a:p>
          <a:p>
            <a:pPr algn="just">
              <a:lnSpc>
                <a:spcPct val="150000"/>
              </a:lnSpc>
            </a:pPr>
            <a:r>
              <a:rPr lang="he-IL" sz="1000" dirty="0" err="1" smtClean="0">
                <a:effectLst/>
                <a:ea typeface="Calibri" panose="020F0502020204030204" pitchFamily="34" charset="0"/>
              </a:rPr>
              <a:t>יִשָּׂא</a:t>
            </a:r>
            <a:r>
              <a:rPr lang="he-IL" sz="1000" dirty="0" smtClean="0">
                <a:effectLst/>
                <a:ea typeface="Calibri" panose="020F0502020204030204" pitchFamily="34" charset="0"/>
              </a:rPr>
              <a:t> אֶת עֵינָיו וְלִבּוֹ אֵלֵינוּ,</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לָאוֹר – </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וְיָבוֹא. </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נֵס לֹא קָרָה לָנוּ,</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פַּךְ שֶׁמֶן בַּמְּעָרָה לֹא מָצָאנוּ. </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לָעֵמֶק הָלַכְנוּ,</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הָהָרָה עָלִינוּ,</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מַעְיָנוֹת הָאוֹרוֹת</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הַגְּנוּזִים גִּלִּינוּ</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וּסְלָעִים כְּבֵדִים</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חוֹסְמִים בַּעֲדָם,</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בְּסֶלַע חָצַבְנוּ</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עַד דָּם – </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וַיְהִי אוֹר.</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וְאָנוּ נוֹשְׂאִים לַפִּידִים בְּלֵילוֹת אֲפֵלִים.</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זוֹרְחִים הַשְּׁבִילִים מִתַּחַת רַגְלֵינוּ.</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מִי אֲשֶׁר לֵב לוֹ הַצָּמֵא לָאוֹר – </a:t>
            </a:r>
            <a:endParaRPr lang="en-US" sz="1000" dirty="0" smtClean="0">
              <a:effectLst/>
              <a:ea typeface="Calibri" panose="020F0502020204030204" pitchFamily="34" charset="0"/>
            </a:endParaRPr>
          </a:p>
          <a:p>
            <a:pPr algn="just">
              <a:lnSpc>
                <a:spcPct val="150000"/>
              </a:lnSpc>
            </a:pPr>
            <a:r>
              <a:rPr lang="he-IL" sz="1000" dirty="0" err="1" smtClean="0">
                <a:effectLst/>
                <a:ea typeface="Calibri" panose="020F0502020204030204" pitchFamily="34" charset="0"/>
              </a:rPr>
              <a:t>יִשָּׂא</a:t>
            </a:r>
            <a:r>
              <a:rPr lang="he-IL" sz="1000" dirty="0" smtClean="0">
                <a:effectLst/>
                <a:ea typeface="Calibri" panose="020F0502020204030204" pitchFamily="34" charset="0"/>
              </a:rPr>
              <a:t> אֶת עֵינָיו וְלִבּוֹ אֵלֵינוּ,</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לָאוֹר,</a:t>
            </a:r>
            <a:endParaRPr lang="en-US" sz="1000" dirty="0" smtClean="0">
              <a:effectLst/>
              <a:ea typeface="Calibri" panose="020F0502020204030204" pitchFamily="34" charset="0"/>
            </a:endParaRPr>
          </a:p>
          <a:p>
            <a:pPr algn="just">
              <a:lnSpc>
                <a:spcPct val="150000"/>
              </a:lnSpc>
            </a:pPr>
            <a:r>
              <a:rPr lang="he-IL" sz="1000" dirty="0" smtClean="0">
                <a:effectLst/>
                <a:ea typeface="Calibri" panose="020F0502020204030204" pitchFamily="34" charset="0"/>
              </a:rPr>
              <a:t>וְיָבוֹא.</a:t>
            </a:r>
            <a:endParaRPr lang="en-US" sz="1000" dirty="0" smtClean="0">
              <a:effectLst/>
              <a:ea typeface="Calibri" panose="020F0502020204030204" pitchFamily="34" charset="0"/>
            </a:endParaRPr>
          </a:p>
        </p:txBody>
      </p:sp>
      <p:sp>
        <p:nvSpPr>
          <p:cNvPr id="17" name="מלבן 16"/>
          <p:cNvSpPr/>
          <p:nvPr/>
        </p:nvSpPr>
        <p:spPr>
          <a:xfrm>
            <a:off x="5989787" y="236971"/>
            <a:ext cx="1677062" cy="461665"/>
          </a:xfrm>
          <a:prstGeom prst="rect">
            <a:avLst/>
          </a:prstGeom>
        </p:spPr>
        <p:txBody>
          <a:bodyPr wrap="none">
            <a:spAutoFit/>
          </a:bodyPr>
          <a:lstStyle/>
          <a:p>
            <a:r>
              <a:rPr lang="he-IL" altLang="he-IL" sz="2400" b="1" dirty="0" smtClean="0"/>
              <a:t>נס או גבורה</a:t>
            </a:r>
            <a:endParaRPr lang="he-IL" sz="2400" dirty="0"/>
          </a:p>
        </p:txBody>
      </p:sp>
    </p:spTree>
    <p:extLst>
      <p:ext uri="{BB962C8B-B14F-4D97-AF65-F5344CB8AC3E}">
        <p14:creationId xmlns:p14="http://schemas.microsoft.com/office/powerpoint/2010/main" xmlns="" val="3006810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273</Words>
  <Application>Microsoft Office PowerPoint</Application>
  <PresentationFormat>מותאם אישית</PresentationFormat>
  <Paragraphs>40</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ערכת נושא Office</vt:lpstr>
      <vt:lpstr>שקופית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השומר החדש</dc:creator>
  <cp:lastModifiedBy>home</cp:lastModifiedBy>
  <cp:revision>5</cp:revision>
  <dcterms:created xsi:type="dcterms:W3CDTF">2014-12-25T17:04:52Z</dcterms:created>
  <dcterms:modified xsi:type="dcterms:W3CDTF">2018-07-12T12:57:24Z</dcterms:modified>
</cp:coreProperties>
</file>