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73" autoAdjust="0"/>
    <p:restoredTop sz="94662" autoAdjust="0"/>
  </p:normalViewPr>
  <p:slideViewPr>
    <p:cSldViewPr snapToGrid="0">
      <p:cViewPr>
        <p:scale>
          <a:sx n="120" d="100"/>
          <a:sy n="120" d="100"/>
        </p:scale>
        <p:origin x="-516" y="94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cowiki.org.il/wiki/%D7%94%D7%97%D7%95%D7%A7_%D7%94%D7%A9%D7%A0%D7%99_%D7%A9%D7%9C_%D7%94%D7%AA%D7%A8%D7%9E%D7%95%D7%93%D7%99%D7%A0%D7%9E%D7%99%D7%A7%D7%94" TargetMode="External"/><Relationship Id="rId2" Type="http://schemas.openxmlformats.org/officeDocument/2006/relationships/hyperlink" Target="http://alaxon.co.il/article/%D7%92%D7%95%D7%A8%D7%9C%D7%95-%D7%94%D7%9E%D7%A1%D7%AA%D7%95%D7%A8%D7%99-%D7%A9%D7%9C-%D7%94%D7%96%D7%9E%D7%9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עושים סדר ב"בּוּגֶ'רָאס"   </a:t>
            </a:r>
            <a:r>
              <a:rPr lang="he-IL" sz="1200" dirty="0" smtClean="0"/>
              <a:t> (בּוּגֶ'רָאס</a:t>
            </a:r>
            <a:r>
              <a:rPr lang="he-IL" sz="1200" b="0" dirty="0" smtClean="0"/>
              <a:t> – ביטוי שמקורו בשפה הערבית ופירושו "</a:t>
            </a:r>
            <a:r>
              <a:rPr lang="he-IL" sz="1200" b="0" dirty="0" err="1" smtClean="0"/>
              <a:t>וַּג</a:t>
            </a:r>
            <a:r>
              <a:rPr lang="he-IL" sz="1200" b="0" dirty="0" smtClean="0"/>
              <a:t>ְ'ע אַ-רָּאס" – כאב ראש</a:t>
            </a:r>
            <a:r>
              <a:rPr lang="he-IL" sz="1200" dirty="0" smtClean="0"/>
              <a:t>) </a:t>
            </a:r>
            <a:endParaRPr lang="he-IL" sz="1200"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יש נושא שעולה בכל שנה, בכל מצפי המנהיגות, ויותר מפעם אחת בשיחות המצפים: ניקיון וסדר.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זה בערך מתחלק ככה – לחניכים מעטים הנושא חשוב וקריטי, ולשאר, פחות..</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ואם תשאלו את השאר: "מה, ניקיון וסדר אינם חשובים לכם?"</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הם יענו בערך ככה: "חשוב אחי, אבל ממילא תוך שניה מתלכלך שוב, ומתבלגן שוב אז למה להשתגע?"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ויש בזה אמת, כדי לשמור על רמה סבירה של ניקיון וסדר בחיים שבהם יש </a:t>
            </a:r>
            <a:r>
              <a:rPr lang="he-IL" sz="700" dirty="0" err="1" smtClean="0">
                <a:solidFill>
                  <a:schemeClr val="bg1"/>
                </a:solidFill>
                <a:latin typeface="Levenim MT" panose="02010502060101010101" pitchFamily="2" charset="-79"/>
                <a:cs typeface="Levenim MT" panose="02010502060101010101" pitchFamily="2" charset="-79"/>
              </a:rPr>
              <a:t>נטיה</a:t>
            </a:r>
            <a:r>
              <a:rPr lang="he-IL" sz="700" dirty="0" smtClean="0">
                <a:solidFill>
                  <a:schemeClr val="bg1"/>
                </a:solidFill>
                <a:latin typeface="Levenim MT" panose="02010502060101010101" pitchFamily="2" charset="-79"/>
                <a:cs typeface="Levenim MT" panose="02010502060101010101" pitchFamily="2" charset="-79"/>
              </a:rPr>
              <a:t> לבלגן ולכלוך, יש צורך בהשקעה אקטיבית ורציפה של אנרגיה, ומי שלא באמת מוכן לשלם אותה במסודר, מתייאש.</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ומה שנכון בסידור של בית או בעישוב בגינה, נכון גם בחיי הנפש. עישוב פיזי </a:t>
            </a:r>
            <a:r>
              <a:rPr lang="he-IL" sz="700" smtClean="0">
                <a:solidFill>
                  <a:schemeClr val="bg1"/>
                </a:solidFill>
                <a:latin typeface="Levenim MT" panose="02010502060101010101" pitchFamily="2" charset="-79"/>
                <a:cs typeface="Levenim MT" panose="02010502060101010101" pitchFamily="2" charset="-79"/>
              </a:rPr>
              <a:t>יכול להיות </a:t>
            </a:r>
            <a:r>
              <a:rPr lang="he-IL" sz="700" dirty="0" smtClean="0">
                <a:solidFill>
                  <a:schemeClr val="bg1"/>
                </a:solidFill>
                <a:latin typeface="Levenim MT" panose="02010502060101010101" pitchFamily="2" charset="-79"/>
                <a:cs typeface="Levenim MT" panose="02010502060101010101" pitchFamily="2" charset="-79"/>
              </a:rPr>
              <a:t>גם תהליך רוחני.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את הרעיון הזה אנחנו רואים גם בכל מה שקשור לסידור הבית לקראת הפסח ולקראת האביב. משהו באווירה האביבית חוצה תרבויות וגורם לרצות להתערב בתהליכים הסגורים וליצור סדר.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ליל הסדר הוא אירוע מכונן שיכול להזכיר לנו שווה להשקיע בסדר. אבל גם בליל הסדר עצמו צריך להשקיע, כדי שיהיה לו לב.</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6"/>
            <a:ext cx="2796540" cy="2350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מבחינה פיזיקלית - הבלגן אמור להמשיך לחגוג</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מערכת כמו גוף האדם מתפתחת בכל זאת לסדר, למרות שאנו רואים שאי סדר בדרך כלל הולך וגדל?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ע"פ הרעיון הזה, מה משמעות של 'לעשות סדר' מול חץ הזמן? </a:t>
            </a:r>
          </a:p>
          <a:p>
            <a:pPr marL="171450" indent="-171450">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עישוב</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העישוב הוא בעצם עקירה של צמחים טבעיים אשר אינם מתאימים לנו לגינה. אילו דברים "צומחים" בגינת הנפש אך לא מתאימים לה?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 מה זה אומר בעיניכם "לעשב" בנפש? תנו דוגמה לתהליך כזה שאפשר להתחיל אותו מחר בבוקר</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ליל הסדר</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"יציאת מצרים מביאה חזון של עולם עם סדר אבל ללא גבולות. עולם משוחרר מכבלים של זמן ומרחב. וכל המרבה הרי זה משובח"</a:t>
            </a:r>
          </a:p>
          <a:p>
            <a:pPr marL="171450" indent="-171450">
              <a:lnSpc>
                <a:spcPts val="1000"/>
              </a:lnSpc>
            </a:pPr>
            <a:r>
              <a:rPr lang="he-IL" sz="700" dirty="0" smtClean="0">
                <a:solidFill>
                  <a:srgbClr val="5E4D36"/>
                </a:solidFill>
                <a:latin typeface="Levenim MT" panose="02010502060101010101" pitchFamily="2" charset="-79"/>
                <a:cs typeface="Levenim MT" panose="02010502060101010101" pitchFamily="2" charset="-79"/>
              </a:rPr>
              <a:t>    מהי המשמעות של "עולם עם סדר אבל ללא גבולות"? ומדוע אפשר לומר שיציאת מצרים מבטאת את החזון הזה?</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spcAft>
                <a:spcPts val="600"/>
              </a:spcAft>
            </a:pPr>
            <a:r>
              <a:rPr lang="he-IL" sz="800" b="1" dirty="0">
                <a:solidFill>
                  <a:srgbClr val="5E4D36"/>
                </a:solidFill>
                <a:latin typeface="Levenim MT" panose="02010502060101010101" pitchFamily="2" charset="-79"/>
                <a:cs typeface="Levenim MT" panose="02010502060101010101" pitchFamily="2" charset="-79"/>
              </a:rPr>
              <a:t>א. </a:t>
            </a:r>
            <a:r>
              <a:rPr lang="he-IL" sz="800" b="1" dirty="0" smtClean="0">
                <a:solidFill>
                  <a:srgbClr val="5E4D36"/>
                </a:solidFill>
                <a:latin typeface="Levenim MT" panose="02010502060101010101" pitchFamily="2" charset="-79"/>
                <a:cs typeface="Levenim MT" panose="02010502060101010101" pitchFamily="2" charset="-79"/>
              </a:rPr>
              <a:t>פיזיקלית - הבלגן אמור להמשיך לחגוג</a:t>
            </a:r>
          </a:p>
          <a:p>
            <a:pPr algn="just">
              <a:lnSpc>
                <a:spcPct val="150000"/>
              </a:lnSpc>
              <a:spcAft>
                <a:spcPts val="600"/>
              </a:spcAft>
            </a:pPr>
            <a:r>
              <a:rPr lang="he-IL" sz="600" dirty="0" smtClean="0">
                <a:solidFill>
                  <a:srgbClr val="5E4D36"/>
                </a:solidFill>
                <a:latin typeface="Levenim MT" panose="02010502060101010101" pitchFamily="2" charset="-79"/>
                <a:cs typeface="Levenim MT" panose="02010502060101010101" pitchFamily="2" charset="-79"/>
              </a:rPr>
              <a:t>החוויה שלנו את העולם היא חד כיוונית. רוב התהליכים שאנו רואים ביקום נראים בלתי הפיכים וכל ניסיון להפוך אותם, הופך את האירוע לחסר היגיון...מעולם לא ראיתם ביצה שבורה על הרצפה מתאחדת עם חלקיה וקופצת חזרה לתבנית שלמה לחלוטין. מעולם לא ערבבתם את כוס הקפה שלכם ובאופן פלאי, החלב נפרד מן המים ומגרגרי הקפה לשלוש שכבות אחידות ונבדלות. אבל מדוע זה לא קורה? </a:t>
            </a:r>
          </a:p>
          <a:p>
            <a:pPr algn="just">
              <a:lnSpc>
                <a:spcPct val="150000"/>
              </a:lnSpc>
              <a:spcAft>
                <a:spcPts val="600"/>
              </a:spcAft>
            </a:pPr>
            <a:r>
              <a:rPr lang="he-IL" sz="600" dirty="0">
                <a:solidFill>
                  <a:srgbClr val="5E4D36"/>
                </a:solidFill>
                <a:latin typeface="Levenim MT" panose="02010502060101010101" pitchFamily="2" charset="-79"/>
                <a:cs typeface="Levenim MT" panose="02010502060101010101" pitchFamily="2" charset="-79"/>
              </a:rPr>
              <a:t>החוק השני של </a:t>
            </a:r>
            <a:r>
              <a:rPr lang="he-IL" sz="600" dirty="0" err="1">
                <a:solidFill>
                  <a:srgbClr val="5E4D36"/>
                </a:solidFill>
                <a:latin typeface="Levenim MT" panose="02010502060101010101" pitchFamily="2" charset="-79"/>
                <a:cs typeface="Levenim MT" panose="02010502060101010101" pitchFamily="2" charset="-79"/>
              </a:rPr>
              <a:t>התרמודינמיקה</a:t>
            </a:r>
            <a:r>
              <a:rPr lang="he-IL" sz="600" dirty="0">
                <a:solidFill>
                  <a:srgbClr val="5E4D36"/>
                </a:solidFill>
                <a:latin typeface="Levenim MT" panose="02010502060101010101" pitchFamily="2" charset="-79"/>
                <a:cs typeface="Levenim MT" panose="02010502060101010101" pitchFamily="2" charset="-79"/>
              </a:rPr>
              <a:t> אשר טוען כי בכל מערכת סגורה אי הסדר רק ילך ויגדל. אי סדר מוגדר על ידי המושג "אֶנְטְרוֹפְּיָה</a:t>
            </a:r>
            <a:r>
              <a:rPr lang="he-IL" sz="60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r>
              <a:rPr lang="he-IL" sz="600" dirty="0">
                <a:solidFill>
                  <a:srgbClr val="5E4D36"/>
                </a:solidFill>
                <a:latin typeface="Levenim MT" panose="02010502060101010101" pitchFamily="2" charset="-79"/>
                <a:cs typeface="Levenim MT" panose="02010502060101010101" pitchFamily="2" charset="-79"/>
              </a:rPr>
              <a:t>על פי "החוק השני", </a:t>
            </a:r>
            <a:r>
              <a:rPr lang="he-IL" sz="600" b="1" dirty="0">
                <a:solidFill>
                  <a:srgbClr val="5E4D36"/>
                </a:solidFill>
                <a:latin typeface="Levenim MT" panose="02010502060101010101" pitchFamily="2" charset="-79"/>
                <a:cs typeface="Levenim MT" panose="02010502060101010101" pitchFamily="2" charset="-79"/>
              </a:rPr>
              <a:t>בכל מערכת סגורה האנטרופיה תמיד תגדל. למשל, בחדר שלכם כאשר יש סדר בימים הראשונים של החורף וכל הבגדים מקופלים יפה במדפים אשר בארון, הרי שיש מעט אי סדר ולכן האנטרופיה נמוכה בחדר. לאורך הזמן הארון מתבלגן, הקיפול כבר אינו כפי שהיה וחלק מן הבגדים בכלל מפוזר בכל המרחב של החדר ולכן יש אי סדר גבוה יותר והאנטרופיה של החדר עלתה.</a:t>
            </a:r>
            <a:r>
              <a:rPr lang="he-IL" sz="600" dirty="0">
                <a:solidFill>
                  <a:srgbClr val="5E4D36"/>
                </a:solidFill>
                <a:latin typeface="Levenim MT" panose="02010502060101010101" pitchFamily="2" charset="-79"/>
                <a:cs typeface="Levenim MT" panose="02010502060101010101" pitchFamily="2" charset="-79"/>
              </a:rPr>
              <a:t> כלומר, כאשר דברים מפוזרים יותר ופחות מסודרים במקום ספציפי האנטרופיה גבוהה יותר. כל חדר שלא תושקע אנרגיה בסידורו, בסופו של דבר, יעבור ממצב של אנטרופיה נמוכה (חדר מסודר) למצב של אנטרופיה גבוהה (חדר מבולגן). זהו החוק השני של </a:t>
            </a:r>
            <a:r>
              <a:rPr lang="he-IL" sz="600" dirty="0" err="1">
                <a:solidFill>
                  <a:srgbClr val="5E4D36"/>
                </a:solidFill>
                <a:latin typeface="Levenim MT" panose="02010502060101010101" pitchFamily="2" charset="-79"/>
                <a:cs typeface="Levenim MT" panose="02010502060101010101" pitchFamily="2" charset="-79"/>
              </a:rPr>
              <a:t>התרמודינמיקה</a:t>
            </a:r>
            <a:r>
              <a:rPr lang="he-IL" sz="600" dirty="0">
                <a:solidFill>
                  <a:srgbClr val="5E4D36"/>
                </a:solidFill>
                <a:latin typeface="Levenim MT" panose="02010502060101010101" pitchFamily="2" charset="-79"/>
                <a:cs typeface="Levenim MT" panose="02010502060101010101" pitchFamily="2" charset="-79"/>
              </a:rPr>
              <a:t> והוא תקף לכל התהליכים המוכרים לנו</a:t>
            </a:r>
            <a:r>
              <a:rPr lang="he-IL" sz="60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600" dirty="0">
                <a:solidFill>
                  <a:srgbClr val="5E4D36"/>
                </a:solidFill>
                <a:latin typeface="Levenim MT" panose="02010502060101010101" pitchFamily="2" charset="-79"/>
                <a:cs typeface="Levenim MT" panose="02010502060101010101" pitchFamily="2" charset="-79"/>
              </a:rPr>
              <a:t>עכשיו אולי תטענו, שיש מערכות שאינן עוברות ממצב של סדר למצב של אי סדר, אלא, שנוצר בהן סדר לאורך זמן. לדוגמא, גוף האדם מתפתח למצב יותר ויותר מסודר בשלבי ההתפתחות הראשוניים שלו ונוצר בו סדר באופן שוטף...כדי שמערכת תיצור סדר מאי-סדר, היא חייבת להיות מערכת </a:t>
            </a:r>
            <a:r>
              <a:rPr lang="he-IL" sz="600" b="1" dirty="0">
                <a:solidFill>
                  <a:srgbClr val="5E4D36"/>
                </a:solidFill>
                <a:latin typeface="Levenim MT" panose="02010502060101010101" pitchFamily="2" charset="-79"/>
                <a:cs typeface="Levenim MT" panose="02010502060101010101" pitchFamily="2" charset="-79"/>
              </a:rPr>
              <a:t>שפתוחה לתהליכים חיצוניים לה וחייבת להיות מושקעת בה אנרגיה מבחוץ</a:t>
            </a:r>
            <a:r>
              <a:rPr lang="he-IL" sz="600" dirty="0">
                <a:solidFill>
                  <a:srgbClr val="5E4D36"/>
                </a:solidFill>
                <a:latin typeface="Levenim MT" panose="02010502060101010101" pitchFamily="2" charset="-79"/>
                <a:cs typeface="Levenim MT" panose="02010502060101010101" pitchFamily="2" charset="-79"/>
              </a:rPr>
              <a:t>. במקרה של גוף האדם, האנרגיה המגיעה מן השמש ומהאוכל שמוכנס לגוף מאפשרת למערכת ליצור סדר מאי </a:t>
            </a:r>
            <a:r>
              <a:rPr lang="he-IL" sz="600" dirty="0" smtClean="0">
                <a:solidFill>
                  <a:srgbClr val="5E4D36"/>
                </a:solidFill>
                <a:latin typeface="Levenim MT" panose="02010502060101010101" pitchFamily="2" charset="-79"/>
                <a:cs typeface="Levenim MT" panose="02010502060101010101" pitchFamily="2" charset="-79"/>
              </a:rPr>
              <a:t>סדר.</a:t>
            </a:r>
          </a:p>
          <a:p>
            <a:pPr algn="just">
              <a:lnSpc>
                <a:spcPct val="150000"/>
              </a:lnSpc>
            </a:pPr>
            <a:r>
              <a:rPr lang="he-IL" sz="600" dirty="0">
                <a:solidFill>
                  <a:srgbClr val="5E4D36"/>
                </a:solidFill>
                <a:latin typeface="Levenim MT" panose="02010502060101010101" pitchFamily="2" charset="-79"/>
                <a:cs typeface="Levenim MT" panose="02010502060101010101" pitchFamily="2" charset="-79"/>
              </a:rPr>
              <a:t>....אם נבודד את גוף האדם מהסביבה שלו ונסתכל עליו שוב כמערכת סגורה, כתוצאה מתהליך הגידול באנטרופיה של הגוף עצמו, הוא יהפוך ממערכת מסודרת למערכת חסרת סדר ובסופו של דבר, חסרת חיים. </a:t>
            </a:r>
          </a:p>
          <a:p>
            <a:pPr algn="just">
              <a:lnSpc>
                <a:spcPct val="150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ct val="150000"/>
              </a:lnSpc>
              <a:spcAft>
                <a:spcPts val="600"/>
              </a:spcAft>
            </a:pPr>
            <a:r>
              <a:rPr lang="he-IL" sz="500" dirty="0">
                <a:solidFill>
                  <a:srgbClr val="5E4D36"/>
                </a:solidFill>
                <a:latin typeface="Levenim MT" panose="02010502060101010101" pitchFamily="2" charset="-79"/>
                <a:cs typeface="Levenim MT" panose="02010502060101010101" pitchFamily="2" charset="-79"/>
              </a:rPr>
              <a:t>אלון הלפרין 'גורלו המסתורי של הזמן' – אתר אלכסון</a:t>
            </a:r>
            <a:endParaRPr lang="he-IL" sz="600" dirty="0">
              <a:solidFill>
                <a:srgbClr val="5E4D36"/>
              </a:solidFill>
              <a:latin typeface="Levenim MT" panose="02010502060101010101" pitchFamily="2" charset="-79"/>
              <a:cs typeface="Levenim MT" panose="02010502060101010101" pitchFamily="2" charset="-79"/>
            </a:endParaRPr>
          </a:p>
          <a:p>
            <a:pPr algn="just">
              <a:lnSpc>
                <a:spcPct val="150000"/>
              </a:lnSpc>
              <a:spcAft>
                <a:spcPts val="600"/>
              </a:spcAft>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9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1050" dirty="0" smtClean="0">
              <a:solidFill>
                <a:srgbClr val="5E4D36"/>
              </a:solidFill>
              <a:latin typeface="Levenim MT" panose="02010502060101010101" pitchFamily="2" charset="-79"/>
              <a:cs typeface="Levenim MT" panose="02010502060101010101" pitchFamily="2" charset="-79"/>
            </a:endParaRPr>
          </a:p>
        </p:txBody>
      </p:sp>
      <p:pic>
        <p:nvPicPr>
          <p:cNvPr id="10" name="מציין מיקום של תמונה 9" descr="image101_medium.gif"/>
          <p:cNvPicPr>
            <a:picLocks noGrp="1" noChangeAspect="1"/>
          </p:cNvPicPr>
          <p:nvPr>
            <p:ph type="pic" sz="quarter" idx="15"/>
          </p:nvPr>
        </p:nvPicPr>
        <p:blipFill>
          <a:blip r:embed="rId2" cstate="print"/>
          <a:srcRect t="2945" b="2945"/>
          <a:stretch>
            <a:fillRect/>
          </a:stretch>
        </p:blipFill>
        <p:spPr>
          <a:xfrm>
            <a:off x="3513023" y="5947576"/>
            <a:ext cx="898048" cy="840085"/>
          </a:xfrm>
        </p:spPr>
      </p:pic>
      <p:sp>
        <p:nvSpPr>
          <p:cNvPr id="11" name="מלבן 10"/>
          <p:cNvSpPr/>
          <p:nvPr/>
        </p:nvSpPr>
        <p:spPr>
          <a:xfrm>
            <a:off x="2448355" y="1060938"/>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עישוב</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אחד הדברים הבולטים בשהייה במנזרים במזרח הוא העישוב. בכל הזדמנות נותנים לך לעשב.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יש כמה סוגים של עישוב...במנזר בקוריאה הייתי בצוות הגינה. כל מי שמגיע לשהות במנזר, במיוחד בזמן </a:t>
            </a:r>
            <a:r>
              <a:rPr lang="he-IL" sz="700" dirty="0" err="1" smtClean="0">
                <a:solidFill>
                  <a:srgbClr val="5E4D36"/>
                </a:solidFill>
                <a:latin typeface="Levenim MT" panose="02010502060101010101" pitchFamily="2" charset="-79"/>
                <a:cs typeface="Levenim MT" panose="02010502060101010101" pitchFamily="2" charset="-79"/>
              </a:rPr>
              <a:t>ריטריט</a:t>
            </a:r>
            <a:r>
              <a:rPr lang="he-IL" sz="700" dirty="0" smtClean="0">
                <a:solidFill>
                  <a:srgbClr val="5E4D36"/>
                </a:solidFill>
                <a:latin typeface="Levenim MT" panose="02010502060101010101" pitchFamily="2" charset="-79"/>
                <a:cs typeface="Levenim MT" panose="02010502060101010101" pitchFamily="2" charset="-79"/>
              </a:rPr>
              <a:t> (שלה חודשים אינטנסיביים של מדיטציה, עבודה ושיעורי זן). אז בצוות הגינה חתכנו עלי חסה לסלט, הוצאנו גזרים לבישולים ועישבנו בין השורות ובין השתילים. בסוף העישוב הזה יש הוצאה של העשבים השוטים בין שתילי הירקות. גם עישוב וגם הבדלה והפרדה בינם לבין מה שנכון שיגדל. </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אני זוכרת שבשעות העישוב השונות דמיינתי שאני מעשבת את מה שלא נחוץ לי בתוכי. יהיה זה קינאה, שנאה, עצלות, דחיינות, כעסים, ביקורת... משאירה את מה שנכון, אהבה, נתינה, חום, שביעות רצון. </a:t>
            </a:r>
            <a:r>
              <a:rPr lang="he-IL" sz="700" dirty="0" smtClean="0">
                <a:solidFill>
                  <a:srgbClr val="5E4D36"/>
                </a:solidFill>
                <a:latin typeface="Levenim MT" panose="02010502060101010101" pitchFamily="2" charset="-79"/>
                <a:cs typeface="Levenim MT" panose="02010502060101010101" pitchFamily="2" charset="-79"/>
              </a:rPr>
              <a:t>אני זוכרת שהזמן היה טס כשהייתי חושבת על כל העשבים השוטים בתוכי שהייתי שמחה להיפטר מהם ואיך אני מוציאה אותם עם כל תלישה של עשב. וחשבתי שזמן נכון לעשות את זה הוא לפני שהעשבים השוטים מגדלים פרחים שהופכים לזרעים. כיוון שכל רוח קלה מעיפה את הזרעים לגינה הפנימית שלי ובעוד זמן מה, למרות שעישבתי, הזרעים ינבטו שוב ושוב יהיה סבל ושוב אעשב ושוב ושוב...לעשב. לעשב את הרצון לרצות אחרים.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לעשב את הקנאה במה שיש לאחרים.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לעשב את כל הרצון לשלוט.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להשאיר את האהבה פנימה. היא תגדל להיות האהבה החוצה. היא תגדל להיות החום, הקבלה, החיבוק, הטוהר.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זה מה שלמדתי במנזרים. למדתי את זה בשעות הרבות של העישוב ולמדתי את זה ממורים גדולים שחיים כך. בנתינה. ביכולת לקבל. שוט - זה כל הקסם.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מתוך: עישוב מנטאלי ונתינה / יהודית גליק / אתר מחלקה ראשונה</a:t>
            </a:r>
            <a:endParaRPr lang="he-IL" sz="700" dirty="0">
              <a:solidFill>
                <a:srgbClr val="5E4D36"/>
              </a:solidFill>
              <a:latin typeface="Levenim MT" panose="02010502060101010101" pitchFamily="2" charset="-79"/>
              <a:cs typeface="Levenim MT" panose="02010502060101010101" pitchFamily="2" charset="-79"/>
            </a:endParaRPr>
          </a:p>
        </p:txBody>
      </p:sp>
      <p:sp>
        <p:nvSpPr>
          <p:cNvPr id="15" name="מלבן 14"/>
          <p:cNvSpPr/>
          <p:nvPr/>
        </p:nvSpPr>
        <p:spPr>
          <a:xfrm>
            <a:off x="165463" y="1060101"/>
            <a:ext cx="2131235" cy="5692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ליל הסדר</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ידוע לכל שבליל הסדר נשאלת השאלה: מה נשתנה הלילה הזה מכל הלילות?</a:t>
            </a: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אבל האם לא צריך לשאול את השאלה הזו בכל לילה ולילה ובכל יום ויום?</a:t>
            </a: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שהרי לא יהיה עוד לילה כמו הלילה </a:t>
            </a:r>
            <a:r>
              <a:rPr lang="he-IL" sz="650" dirty="0" smtClean="0">
                <a:solidFill>
                  <a:srgbClr val="5E4D36"/>
                </a:solidFill>
                <a:latin typeface="Levenim MT" panose="02010502060101010101" pitchFamily="2" charset="-79"/>
                <a:cs typeface="Levenim MT" panose="02010502060101010101" pitchFamily="2" charset="-79"/>
              </a:rPr>
              <a:t>שעבר ולא </a:t>
            </a:r>
            <a:r>
              <a:rPr lang="he-IL" sz="650" dirty="0">
                <a:solidFill>
                  <a:srgbClr val="5E4D36"/>
                </a:solidFill>
                <a:latin typeface="Levenim MT" panose="02010502060101010101" pitchFamily="2" charset="-79"/>
                <a:cs typeface="Levenim MT" panose="02010502060101010101" pitchFamily="2" charset="-79"/>
              </a:rPr>
              <a:t>יהיה עוד יום כמו היום </a:t>
            </a:r>
            <a:r>
              <a:rPr lang="he-IL" sz="650" dirty="0" smtClean="0">
                <a:solidFill>
                  <a:srgbClr val="5E4D36"/>
                </a:solidFill>
                <a:latin typeface="Levenim MT" panose="02010502060101010101" pitchFamily="2" charset="-79"/>
                <a:cs typeface="Levenim MT" panose="02010502060101010101" pitchFamily="2" charset="-79"/>
              </a:rPr>
              <a:t>שעבר ולא </a:t>
            </a:r>
            <a:r>
              <a:rPr lang="he-IL" sz="650" dirty="0">
                <a:solidFill>
                  <a:srgbClr val="5E4D36"/>
                </a:solidFill>
                <a:latin typeface="Levenim MT" panose="02010502060101010101" pitchFamily="2" charset="-79"/>
                <a:cs typeface="Levenim MT" panose="02010502060101010101" pitchFamily="2" charset="-79"/>
              </a:rPr>
              <a:t>יהיה עוד רגע כמו הרגע שעבר</a:t>
            </a:r>
          </a:p>
          <a:p>
            <a:pPr algn="just">
              <a:lnSpc>
                <a:spcPct val="150000"/>
              </a:lnSpc>
            </a:pPr>
            <a:r>
              <a:rPr lang="he-IL" sz="650" b="1" dirty="0" smtClean="0">
                <a:solidFill>
                  <a:srgbClr val="5E4D36"/>
                </a:solidFill>
                <a:latin typeface="Levenim MT" panose="02010502060101010101" pitchFamily="2" charset="-79"/>
                <a:cs typeface="Levenim MT" panose="02010502060101010101" pitchFamily="2" charset="-79"/>
              </a:rPr>
              <a:t>כותבי </a:t>
            </a:r>
            <a:r>
              <a:rPr lang="he-IL" sz="650" b="1" dirty="0">
                <a:solidFill>
                  <a:srgbClr val="5E4D36"/>
                </a:solidFill>
                <a:latin typeface="Levenim MT" panose="02010502060101010101" pitchFamily="2" charset="-79"/>
                <a:cs typeface="Levenim MT" panose="02010502060101010101" pitchFamily="2" charset="-79"/>
              </a:rPr>
              <a:t>ההגדה רצו לגרום לדיון סביב </a:t>
            </a:r>
            <a:r>
              <a:rPr lang="he-IL" sz="650" b="1" dirty="0" smtClean="0">
                <a:solidFill>
                  <a:srgbClr val="5E4D36"/>
                </a:solidFill>
                <a:latin typeface="Levenim MT" panose="02010502060101010101" pitchFamily="2" charset="-79"/>
                <a:cs typeface="Levenim MT" panose="02010502060101010101" pitchFamily="2" charset="-79"/>
              </a:rPr>
              <a:t>השולחן, רצו </a:t>
            </a:r>
            <a:r>
              <a:rPr lang="he-IL" sz="650" b="1" dirty="0">
                <a:solidFill>
                  <a:srgbClr val="5E4D36"/>
                </a:solidFill>
                <a:latin typeface="Levenim MT" panose="02010502060101010101" pitchFamily="2" charset="-79"/>
                <a:cs typeface="Levenim MT" panose="02010502060101010101" pitchFamily="2" charset="-79"/>
              </a:rPr>
              <a:t>שתהיה יציאה מתוך </a:t>
            </a:r>
            <a:r>
              <a:rPr lang="he-IL" sz="650" b="1" dirty="0" smtClean="0">
                <a:solidFill>
                  <a:srgbClr val="5E4D36"/>
                </a:solidFill>
                <a:latin typeface="Levenim MT" panose="02010502060101010101" pitchFamily="2" charset="-79"/>
                <a:cs typeface="Levenim MT" panose="02010502060101010101" pitchFamily="2" charset="-79"/>
              </a:rPr>
              <a:t>דברי </a:t>
            </a:r>
            <a:r>
              <a:rPr lang="he-IL" sz="650" b="1" dirty="0">
                <a:solidFill>
                  <a:srgbClr val="5E4D36"/>
                </a:solidFill>
                <a:latin typeface="Levenim MT" panose="02010502060101010101" pitchFamily="2" charset="-79"/>
                <a:cs typeface="Levenim MT" panose="02010502060101010101" pitchFamily="2" charset="-79"/>
              </a:rPr>
              <a:t>ההגדה אל </a:t>
            </a:r>
            <a:r>
              <a:rPr lang="he-IL" sz="650" b="1" dirty="0" smtClean="0">
                <a:solidFill>
                  <a:srgbClr val="5E4D36"/>
                </a:solidFill>
                <a:latin typeface="Levenim MT" panose="02010502060101010101" pitchFamily="2" charset="-79"/>
                <a:cs typeface="Levenim MT" panose="02010502060101010101" pitchFamily="2" charset="-79"/>
              </a:rPr>
              <a:t>דיבורים </a:t>
            </a:r>
            <a:r>
              <a:rPr lang="he-IL" sz="650" b="1" dirty="0">
                <a:solidFill>
                  <a:srgbClr val="5E4D36"/>
                </a:solidFill>
                <a:latin typeface="Levenim MT" panose="02010502060101010101" pitchFamily="2" charset="-79"/>
                <a:cs typeface="Levenim MT" panose="02010502060101010101" pitchFamily="2" charset="-79"/>
              </a:rPr>
              <a:t>אחרים</a:t>
            </a:r>
            <a:r>
              <a:rPr lang="he-IL" sz="650" dirty="0" smtClean="0">
                <a:solidFill>
                  <a:srgbClr val="5E4D36"/>
                </a:solidFill>
                <a:latin typeface="Levenim MT" panose="02010502060101010101" pitchFamily="2" charset="-79"/>
                <a:cs typeface="Levenim MT" panose="02010502060101010101" pitchFamily="2" charset="-79"/>
              </a:rPr>
              <a:t>, כמו </a:t>
            </a:r>
            <a:r>
              <a:rPr lang="he-IL" sz="650" dirty="0">
                <a:solidFill>
                  <a:srgbClr val="5E4D36"/>
                </a:solidFill>
                <a:latin typeface="Levenim MT" panose="02010502060101010101" pitchFamily="2" charset="-79"/>
                <a:cs typeface="Levenim MT" panose="02010502060101010101" pitchFamily="2" charset="-79"/>
              </a:rPr>
              <a:t>שנאמר שם על מי שאינו יודע לשאול:</a:t>
            </a: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"את פתח לו</a:t>
            </a:r>
            <a:r>
              <a:rPr lang="he-IL" sz="650" dirty="0" smtClean="0">
                <a:solidFill>
                  <a:srgbClr val="5E4D36"/>
                </a:solidFill>
                <a:latin typeface="Levenim MT" panose="02010502060101010101" pitchFamily="2" charset="-79"/>
                <a:cs typeface="Levenim MT" panose="02010502060101010101" pitchFamily="2" charset="-79"/>
              </a:rPr>
              <a:t>", כלומר</a:t>
            </a:r>
            <a:r>
              <a:rPr lang="he-IL" sz="650" dirty="0">
                <a:solidFill>
                  <a:srgbClr val="5E4D36"/>
                </a:solidFill>
                <a:latin typeface="Levenim MT" panose="02010502060101010101" pitchFamily="2" charset="-79"/>
                <a:cs typeface="Levenim MT" panose="02010502060101010101" pitchFamily="2" charset="-79"/>
              </a:rPr>
              <a:t>: אתה, עורך הסדר, פתח לו את הראש, שילמד לשאול.</a:t>
            </a:r>
          </a:p>
          <a:p>
            <a:pPr algn="just">
              <a:lnSpc>
                <a:spcPct val="150000"/>
              </a:lnSpc>
            </a:pPr>
            <a:r>
              <a:rPr lang="he-IL" sz="650" b="1" dirty="0" smtClean="0">
                <a:solidFill>
                  <a:srgbClr val="5E4D36"/>
                </a:solidFill>
                <a:latin typeface="Levenim MT" panose="02010502060101010101" pitchFamily="2" charset="-79"/>
                <a:cs typeface="Levenim MT" panose="02010502060101010101" pitchFamily="2" charset="-79"/>
              </a:rPr>
              <a:t>מכאן</a:t>
            </a:r>
            <a:r>
              <a:rPr lang="he-IL" sz="650" b="1" dirty="0">
                <a:solidFill>
                  <a:srgbClr val="5E4D36"/>
                </a:solidFill>
                <a:latin typeface="Levenim MT" panose="02010502060101010101" pitchFamily="2" charset="-79"/>
                <a:cs typeface="Levenim MT" panose="02010502060101010101" pitchFamily="2" charset="-79"/>
              </a:rPr>
              <a:t>, שחובה עלינו לצאת קצת מהטקסט הנתון ולדבר בעל פה ומהלב</a:t>
            </a:r>
            <a:r>
              <a:rPr lang="he-IL" sz="650" dirty="0">
                <a:solidFill>
                  <a:srgbClr val="5E4D36"/>
                </a:solidFill>
                <a:latin typeface="Levenim MT" panose="02010502060101010101" pitchFamily="2" charset="-79"/>
                <a:cs typeface="Levenim MT" panose="02010502060101010101" pitchFamily="2" charset="-79"/>
              </a:rPr>
              <a:t>, לספר ביציאת </a:t>
            </a:r>
            <a:r>
              <a:rPr lang="he-IL" sz="650" dirty="0" smtClean="0">
                <a:solidFill>
                  <a:srgbClr val="5E4D36"/>
                </a:solidFill>
                <a:latin typeface="Levenim MT" panose="02010502060101010101" pitchFamily="2" charset="-79"/>
                <a:cs typeface="Levenim MT" panose="02010502060101010101" pitchFamily="2" charset="-79"/>
              </a:rPr>
              <a:t>מצרים, וכל </a:t>
            </a:r>
            <a:r>
              <a:rPr lang="he-IL" sz="650" dirty="0">
                <a:solidFill>
                  <a:srgbClr val="5E4D36"/>
                </a:solidFill>
                <a:latin typeface="Levenim MT" panose="02010502060101010101" pitchFamily="2" charset="-79"/>
                <a:cs typeface="Levenim MT" panose="02010502060101010101" pitchFamily="2" charset="-79"/>
              </a:rPr>
              <a:t>המרבה הרי זה משובח.</a:t>
            </a: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יציאת מצרים היא האקט האנטי פשיסטי שהביאה התורה לעולם</a:t>
            </a:r>
            <a:r>
              <a:rPr lang="he-IL" sz="650" dirty="0" smtClean="0">
                <a:solidFill>
                  <a:srgbClr val="5E4D36"/>
                </a:solidFill>
                <a:latin typeface="Levenim MT" panose="02010502060101010101" pitchFamily="2" charset="-79"/>
                <a:cs typeface="Levenim MT" panose="02010502060101010101" pitchFamily="2" charset="-79"/>
              </a:rPr>
              <a:t>. האדם </a:t>
            </a:r>
            <a:r>
              <a:rPr lang="he-IL" sz="650" dirty="0">
                <a:solidFill>
                  <a:srgbClr val="5E4D36"/>
                </a:solidFill>
                <a:latin typeface="Levenim MT" panose="02010502060101010101" pitchFamily="2" charset="-79"/>
                <a:cs typeface="Levenim MT" panose="02010502060101010101" pitchFamily="2" charset="-79"/>
              </a:rPr>
              <a:t>הוא לא עבד למלך לשלטון לדגל למקום העבודה או לכסף. יש לציית לחוק ולממשל, אבל לא לראות בו אלוה, ולא להשתעבד לו.</a:t>
            </a:r>
          </a:p>
          <a:p>
            <a:pPr algn="just">
              <a:lnSpc>
                <a:spcPct val="150000"/>
              </a:lnSpc>
            </a:pPr>
            <a:r>
              <a:rPr lang="he-IL" sz="650" b="1" dirty="0">
                <a:solidFill>
                  <a:srgbClr val="5E4D36"/>
                </a:solidFill>
                <a:latin typeface="Levenim MT" panose="02010502060101010101" pitchFamily="2" charset="-79"/>
                <a:cs typeface="Levenim MT" panose="02010502060101010101" pitchFamily="2" charset="-79"/>
              </a:rPr>
              <a:t>יציאת מצרים מביאה חזון של עולם עם סדר אבל ללא גבולות.</a:t>
            </a:r>
            <a:r>
              <a:rPr lang="he-IL" sz="650" dirty="0">
                <a:solidFill>
                  <a:srgbClr val="5E4D36"/>
                </a:solidFill>
                <a:latin typeface="Levenim MT" panose="02010502060101010101" pitchFamily="2" charset="-79"/>
                <a:cs typeface="Levenim MT" panose="02010502060101010101" pitchFamily="2" charset="-79"/>
              </a:rPr>
              <a:t> עולם משוחרר מכבלים של זמן ומרחב. וכל המרבה הרי זה משובח.</a:t>
            </a:r>
          </a:p>
          <a:p>
            <a:pPr algn="just">
              <a:lnSpc>
                <a:spcPct val="150000"/>
              </a:lnSpc>
            </a:pPr>
            <a:r>
              <a:rPr lang="he-IL" sz="650" dirty="0" smtClean="0">
                <a:solidFill>
                  <a:srgbClr val="5E4D36"/>
                </a:solidFill>
                <a:latin typeface="Levenim MT" panose="02010502060101010101" pitchFamily="2" charset="-79"/>
                <a:cs typeface="Levenim MT" panose="02010502060101010101" pitchFamily="2" charset="-79"/>
              </a:rPr>
              <a:t>מדוע </a:t>
            </a:r>
            <a:r>
              <a:rPr lang="he-IL" sz="650" dirty="0">
                <a:solidFill>
                  <a:srgbClr val="5E4D36"/>
                </a:solidFill>
                <a:latin typeface="Levenim MT" panose="02010502060101010101" pitchFamily="2" charset="-79"/>
                <a:cs typeface="Levenim MT" panose="02010502060101010101" pitchFamily="2" charset="-79"/>
              </a:rPr>
              <a:t>שלא נשאל בכל לילה ולילה ובכל יום ויום מה נשתנה?</a:t>
            </a:r>
          </a:p>
          <a:p>
            <a:pPr algn="just">
              <a:lnSpc>
                <a:spcPct val="150000"/>
              </a:lnSpc>
            </a:pPr>
            <a:r>
              <a:rPr lang="he-IL" sz="650" dirty="0">
                <a:solidFill>
                  <a:srgbClr val="5E4D36"/>
                </a:solidFill>
                <a:latin typeface="Levenim MT" panose="02010502060101010101" pitchFamily="2" charset="-79"/>
                <a:cs typeface="Levenim MT" panose="02010502060101010101" pitchFamily="2" charset="-79"/>
              </a:rPr>
              <a:t>יש לילה אחד בשנה שבו אנו עורכים את הסדר בזמן, והוא זיכרון לעבר והוא תקווה לעתיד</a:t>
            </a:r>
            <a:r>
              <a:rPr lang="he-IL" sz="650" dirty="0" smtClean="0">
                <a:solidFill>
                  <a:srgbClr val="5E4D36"/>
                </a:solidFill>
                <a:latin typeface="Levenim MT" panose="02010502060101010101" pitchFamily="2" charset="-79"/>
                <a:cs typeface="Levenim MT" panose="02010502060101010101" pitchFamily="2" charset="-79"/>
              </a:rPr>
              <a:t>, אבל </a:t>
            </a:r>
            <a:r>
              <a:rPr lang="he-IL" sz="650" dirty="0">
                <a:solidFill>
                  <a:srgbClr val="5E4D36"/>
                </a:solidFill>
                <a:latin typeface="Levenim MT" panose="02010502060101010101" pitchFamily="2" charset="-79"/>
                <a:cs typeface="Levenim MT" panose="02010502060101010101" pitchFamily="2" charset="-79"/>
              </a:rPr>
              <a:t>ממנו יש ללמוד ולהקרין לשנה כולה</a:t>
            </a:r>
            <a:r>
              <a:rPr lang="he-IL" sz="65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r>
              <a:rPr lang="he-IL" sz="600" dirty="0">
                <a:solidFill>
                  <a:srgbClr val="5E4D36"/>
                </a:solidFill>
                <a:latin typeface="Levenim MT" panose="02010502060101010101" pitchFamily="2" charset="-79"/>
                <a:cs typeface="Levenim MT" panose="02010502060101010101" pitchFamily="2" charset="-79"/>
              </a:rPr>
              <a:t>אדם ששואף לתודעה ערנית צריך לשאול כל הזמן את עצמו ואת סביבתו שאלות, ולא לקבל את הדברים כמובנים מאליהם, אלא למצוא בכל יום ויום חידושים, ולגלות איך לשמוח בדברים הפשוטים, שלכאורה נראים טבעיים,</a:t>
            </a:r>
          </a:p>
          <a:p>
            <a:pPr algn="just">
              <a:lnSpc>
                <a:spcPct val="150000"/>
              </a:lnSpc>
            </a:pPr>
            <a:r>
              <a:rPr lang="he-IL" sz="600" b="1" dirty="0">
                <a:solidFill>
                  <a:srgbClr val="5E4D36"/>
                </a:solidFill>
                <a:latin typeface="Levenim MT" panose="02010502060101010101" pitchFamily="2" charset="-79"/>
                <a:cs typeface="Levenim MT" panose="02010502060101010101" pitchFamily="2" charset="-79"/>
              </a:rPr>
              <a:t>ולכן הופכים את הבית לקראת הפסח, פותחים מגרות, מעיפים דברים מיותרים</a:t>
            </a:r>
            <a:r>
              <a:rPr lang="he-IL" sz="600" dirty="0">
                <a:solidFill>
                  <a:srgbClr val="5E4D36"/>
                </a:solidFill>
                <a:latin typeface="Levenim MT" panose="02010502060101010101" pitchFamily="2" charset="-79"/>
                <a:cs typeface="Levenim MT" panose="02010502060101010101" pitchFamily="2" charset="-79"/>
              </a:rPr>
              <a:t>, בודקים אם כל פריט כשר לפסח או לא, אם הכלים עשויים חרס זכוכית או אלומיניום,</a:t>
            </a:r>
          </a:p>
          <a:p>
            <a:pPr algn="just">
              <a:lnSpc>
                <a:spcPct val="150000"/>
              </a:lnSpc>
            </a:pPr>
            <a:r>
              <a:rPr lang="he-IL" sz="600" dirty="0">
                <a:solidFill>
                  <a:srgbClr val="5E4D36"/>
                </a:solidFill>
                <a:latin typeface="Levenim MT" panose="02010502060101010101" pitchFamily="2" charset="-79"/>
                <a:cs typeface="Levenim MT" panose="02010502060101010101" pitchFamily="2" charset="-79"/>
              </a:rPr>
              <a:t>זה יכול לגרום לכאב ראש </a:t>
            </a:r>
            <a:r>
              <a:rPr lang="he-IL" sz="600" dirty="0" err="1">
                <a:solidFill>
                  <a:srgbClr val="5E4D36"/>
                </a:solidFill>
                <a:latin typeface="Levenim MT" panose="02010502060101010101" pitchFamily="2" charset="-79"/>
                <a:cs typeface="Levenim MT" panose="02010502060101010101" pitchFamily="2" charset="-79"/>
              </a:rPr>
              <a:t>עיפות</a:t>
            </a:r>
            <a:r>
              <a:rPr lang="he-IL" sz="600" dirty="0">
                <a:solidFill>
                  <a:srgbClr val="5E4D36"/>
                </a:solidFill>
                <a:latin typeface="Levenim MT" panose="02010502060101010101" pitchFamily="2" charset="-79"/>
                <a:cs typeface="Levenim MT" panose="02010502060101010101" pitchFamily="2" charset="-79"/>
              </a:rPr>
              <a:t> ועצבים, אבל זה יכול גם לגרום לשינוי בחשיבה ובהשקפה ולהסתכלות מחודשת על דברים.</a:t>
            </a:r>
          </a:p>
          <a:p>
            <a:pPr algn="just">
              <a:lnSpc>
                <a:spcPct val="150000"/>
              </a:lnSpc>
            </a:pPr>
            <a:r>
              <a:rPr lang="he-IL" sz="600" dirty="0" smtClean="0">
                <a:solidFill>
                  <a:srgbClr val="5E4D36"/>
                </a:solidFill>
                <a:latin typeface="Levenim MT" panose="02010502060101010101" pitchFamily="2" charset="-79"/>
                <a:cs typeface="Levenim MT" panose="02010502060101010101" pitchFamily="2" charset="-79"/>
              </a:rPr>
              <a:t>ואפשר </a:t>
            </a:r>
            <a:r>
              <a:rPr lang="he-IL" sz="600" dirty="0">
                <a:solidFill>
                  <a:srgbClr val="5E4D36"/>
                </a:solidFill>
                <a:latin typeface="Levenim MT" panose="02010502060101010101" pitchFamily="2" charset="-79"/>
                <a:cs typeface="Levenim MT" panose="02010502060101010101" pitchFamily="2" charset="-79"/>
              </a:rPr>
              <a:t>לקחת מזה לקח לימים רגילים, לשנות בהם, שיהיו לא כל כך רגילים, שנהיה ערים ופתוחים, קשובים לשינויים, לזרימת הזמן</a:t>
            </a:r>
            <a:r>
              <a:rPr lang="he-IL" sz="600" dirty="0" smtClean="0">
                <a:solidFill>
                  <a:srgbClr val="5E4D36"/>
                </a:solidFill>
                <a:latin typeface="Levenim MT" panose="02010502060101010101" pitchFamily="2" charset="-79"/>
                <a:cs typeface="Levenim MT" panose="02010502060101010101" pitchFamily="2" charset="-79"/>
              </a:rPr>
              <a:t>.                        </a:t>
            </a:r>
            <a:r>
              <a:rPr lang="he-IL" sz="500" dirty="0" smtClean="0">
                <a:solidFill>
                  <a:srgbClr val="5E4D36"/>
                </a:solidFill>
                <a:latin typeface="Levenim MT" panose="02010502060101010101" pitchFamily="2" charset="-79"/>
                <a:cs typeface="Levenim MT" panose="02010502060101010101" pitchFamily="2" charset="-79"/>
              </a:rPr>
              <a:t>אהוד </a:t>
            </a:r>
            <a:r>
              <a:rPr lang="he-IL" sz="500" dirty="0">
                <a:solidFill>
                  <a:srgbClr val="5E4D36"/>
                </a:solidFill>
                <a:latin typeface="Levenim MT" panose="02010502060101010101" pitchFamily="2" charset="-79"/>
                <a:cs typeface="Levenim MT" panose="02010502060101010101" pitchFamily="2" charset="-79"/>
              </a:rPr>
              <a:t>בנאי, ("הדף הלבן" באתר של אהוד בנאי)</a:t>
            </a:r>
          </a:p>
          <a:p>
            <a:pPr algn="just">
              <a:lnSpc>
                <a:spcPct val="150000"/>
              </a:lnSpc>
            </a:pPr>
            <a:endParaRPr lang="he-IL" sz="65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17" name="מציין מיקום של תמונה 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10803" r="10803"/>
          <a:stretch>
            <a:fillRect/>
          </a:stretch>
        </p:blipFill>
        <p:spPr>
          <a:xfrm>
            <a:off x="2536845" y="5947576"/>
            <a:ext cx="898048" cy="840085"/>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Aft>
                <a:spcPts val="1000"/>
              </a:spcAft>
              <a:buNone/>
            </a:pPr>
            <a:r>
              <a:rPr lang="he-IL" sz="900" dirty="0">
                <a:ea typeface="Calibri"/>
              </a:rPr>
              <a:t>דף לימוד זה מבקש להעמיק בצמד הניגוד סדר-</a:t>
            </a:r>
            <a:r>
              <a:rPr lang="he-IL" sz="900" dirty="0" err="1">
                <a:ea typeface="Calibri"/>
              </a:rPr>
              <a:t>באלגן</a:t>
            </a:r>
            <a:r>
              <a:rPr lang="he-IL" sz="900" dirty="0">
                <a:ea typeface="Calibri"/>
              </a:rPr>
              <a:t>. בלימוד שלפנינו אנחנו מבקשים להבין את העניין בשני צירים. הציר האחד הוא להבין לעומק מהו סדר ומהו </a:t>
            </a:r>
            <a:r>
              <a:rPr lang="he-IL" sz="900" dirty="0" err="1">
                <a:ea typeface="Calibri"/>
              </a:rPr>
              <a:t>באלגן</a:t>
            </a:r>
            <a:r>
              <a:rPr lang="he-IL" sz="900" dirty="0">
                <a:ea typeface="Calibri"/>
              </a:rPr>
              <a:t>, והציר השני להעביר את המושגים מעולם הפיזי לעולם המידות, ומתוך כך להבין עוד רובד של חג הפסח ומה שסביבו – ניקיון וסדר, וליל הסדר.  </a:t>
            </a:r>
            <a:endParaRPr lang="en-US" sz="900" dirty="0">
              <a:ea typeface="Calibri"/>
              <a:cs typeface="Arial"/>
            </a:endParaRPr>
          </a:p>
          <a:p>
            <a:pPr marL="0" indent="0">
              <a:lnSpc>
                <a:spcPct val="115000"/>
              </a:lnSpc>
              <a:spcAft>
                <a:spcPts val="1000"/>
              </a:spcAft>
              <a:buNone/>
            </a:pPr>
            <a:r>
              <a:rPr lang="he-IL" sz="900" dirty="0">
                <a:ea typeface="Calibri"/>
              </a:rPr>
              <a:t>לאחר סבב הכרות של הלומדים – אפשר להתחיל את הלימוד </a:t>
            </a:r>
            <a:r>
              <a:rPr lang="he-IL" sz="900" dirty="0" smtClean="0">
                <a:ea typeface="Calibri"/>
              </a:rPr>
              <a:t>בשאלת סבב: </a:t>
            </a:r>
          </a:p>
          <a:p>
            <a:pPr marL="0" indent="0">
              <a:lnSpc>
                <a:spcPct val="115000"/>
              </a:lnSpc>
              <a:spcAft>
                <a:spcPts val="1000"/>
              </a:spcAft>
              <a:buNone/>
            </a:pPr>
            <a:r>
              <a:rPr lang="he-IL" sz="900" dirty="0" smtClean="0">
                <a:ea typeface="Calibri"/>
              </a:rPr>
              <a:t>האם אתה שאוהבי הסדר או מאוהבי הבלגן , ולמה?</a:t>
            </a:r>
            <a:endParaRPr lang="en-US" sz="900" dirty="0">
              <a:ea typeface="Calibri"/>
              <a:cs typeface="Arial"/>
            </a:endParaRPr>
          </a:p>
          <a:p>
            <a:pPr marL="0" lvl="0" indent="0">
              <a:lnSpc>
                <a:spcPct val="115000"/>
              </a:lnSpc>
              <a:spcAft>
                <a:spcPts val="1000"/>
              </a:spcAft>
              <a:buNone/>
            </a:pPr>
            <a:r>
              <a:rPr lang="he-IL" sz="900" u="sng" dirty="0" smtClean="0">
                <a:ea typeface="Calibri"/>
              </a:rPr>
              <a:t>א. מבחינה </a:t>
            </a:r>
            <a:r>
              <a:rPr lang="he-IL" sz="900" u="sng" dirty="0">
                <a:ea typeface="Calibri"/>
              </a:rPr>
              <a:t>פיזיקלית - הבלגן אמור להמשיך לחגוג</a:t>
            </a:r>
            <a:endParaRPr lang="en-US" sz="900" dirty="0">
              <a:ea typeface="Calibri"/>
              <a:cs typeface="Arial"/>
            </a:endParaRPr>
          </a:p>
          <a:p>
            <a:pPr marL="0" indent="0">
              <a:lnSpc>
                <a:spcPct val="115000"/>
              </a:lnSpc>
              <a:spcAft>
                <a:spcPts val="1000"/>
              </a:spcAft>
              <a:buNone/>
            </a:pPr>
            <a:r>
              <a:rPr lang="he-IL" sz="900" dirty="0">
                <a:ea typeface="Calibri"/>
              </a:rPr>
              <a:t>למעביר השיעור שמעוניין להעמיק קצת יותר אפשר לקרוא את המאמר </a:t>
            </a:r>
            <a:r>
              <a:rPr lang="he-IL" sz="900" u="sng" dirty="0">
                <a:solidFill>
                  <a:srgbClr val="0000FF"/>
                </a:solidFill>
                <a:ea typeface="Calibri"/>
                <a:hlinkClick r:id="rId2"/>
              </a:rPr>
              <a:t>של אלון הלפרין כולו באתר אלכסון</a:t>
            </a:r>
            <a:r>
              <a:rPr lang="he-IL" sz="900" dirty="0">
                <a:ea typeface="Calibri"/>
              </a:rPr>
              <a:t> וגם לעיין </a:t>
            </a:r>
            <a:r>
              <a:rPr lang="he-IL" sz="900" u="sng" dirty="0">
                <a:solidFill>
                  <a:srgbClr val="0000FF"/>
                </a:solidFill>
                <a:ea typeface="Calibri"/>
                <a:hlinkClick r:id="rId3"/>
              </a:rPr>
              <a:t>בערך </a:t>
            </a:r>
            <a:r>
              <a:rPr lang="he-IL" sz="900" u="sng" dirty="0" err="1">
                <a:solidFill>
                  <a:srgbClr val="0000FF"/>
                </a:solidFill>
                <a:ea typeface="Calibri"/>
                <a:hlinkClick r:id="rId3"/>
              </a:rPr>
              <a:t>בויקיפדיה</a:t>
            </a:r>
            <a:endParaRPr lang="en-US" sz="900" dirty="0">
              <a:ea typeface="Calibri"/>
              <a:cs typeface="Arial"/>
            </a:endParaRPr>
          </a:p>
          <a:p>
            <a:pPr marL="0" indent="0">
              <a:lnSpc>
                <a:spcPct val="115000"/>
              </a:lnSpc>
              <a:spcAft>
                <a:spcPts val="1000"/>
              </a:spcAft>
              <a:buNone/>
            </a:pPr>
            <a:r>
              <a:rPr lang="he-IL" sz="900" dirty="0">
                <a:ea typeface="Calibri"/>
              </a:rPr>
              <a:t>לאחר דיון קצר בשאלות המקדימות אפשר לקרוא את הטקסט המדעי העוסק בסדר </a:t>
            </a:r>
            <a:r>
              <a:rPr lang="he-IL" sz="900" dirty="0" err="1">
                <a:ea typeface="Calibri"/>
              </a:rPr>
              <a:t>ובבאלגן</a:t>
            </a:r>
            <a:r>
              <a:rPr lang="he-IL" sz="900" dirty="0">
                <a:ea typeface="Calibri"/>
              </a:rPr>
              <a:t>. חשוב להדגיש בקריאה את החוק הקובע כי </a:t>
            </a:r>
            <a:r>
              <a:rPr lang="he-IL" sz="900" dirty="0" smtClean="0">
                <a:ea typeface="Calibri"/>
              </a:rPr>
              <a:t>במערכת </a:t>
            </a:r>
            <a:r>
              <a:rPr lang="he-IL" sz="900" dirty="0">
                <a:ea typeface="Calibri"/>
              </a:rPr>
              <a:t>סגורה </a:t>
            </a:r>
            <a:r>
              <a:rPr lang="he-IL" sz="900" dirty="0" err="1">
                <a:ea typeface="Calibri"/>
              </a:rPr>
              <a:t>הבלאגן</a:t>
            </a:r>
            <a:r>
              <a:rPr lang="he-IL" sz="900" dirty="0">
                <a:ea typeface="Calibri"/>
              </a:rPr>
              <a:t> תמיד יתגבר על ציר הזמן. כדי ליצור סדר יש צורך בכוח חיצוני שיכנס לתוך המערכת הסגורה.  </a:t>
            </a:r>
            <a:r>
              <a:rPr lang="he-IL" sz="900" dirty="0" smtClean="0">
                <a:ea typeface="Calibri"/>
              </a:rPr>
              <a:t>                                                                                                מדוע </a:t>
            </a:r>
            <a:r>
              <a:rPr lang="he-IL" sz="900" dirty="0">
                <a:ea typeface="Calibri"/>
              </a:rPr>
              <a:t>מערכת כמו גוף האדם מתפתחת בכל זאת לסדר, למרות שאנו רואים שאי-סדר בדרך כלל הולך וגדל? </a:t>
            </a:r>
            <a:endParaRPr lang="en-US" sz="900" dirty="0">
              <a:ea typeface="Calibri"/>
              <a:cs typeface="Arial"/>
            </a:endParaRPr>
          </a:p>
          <a:p>
            <a:pPr marL="0" indent="0">
              <a:lnSpc>
                <a:spcPct val="115000"/>
              </a:lnSpc>
              <a:spcAft>
                <a:spcPts val="1000"/>
              </a:spcAft>
              <a:buNone/>
            </a:pPr>
            <a:r>
              <a:rPr lang="he-IL" sz="900" dirty="0">
                <a:ea typeface="Calibri"/>
              </a:rPr>
              <a:t>הרעיון בדיון סביב גוף האדם הוא להראות כי סדר במקרה זה הם החיים, וההיפך - </a:t>
            </a:r>
            <a:r>
              <a:rPr lang="he-IL" sz="900" dirty="0" err="1">
                <a:ea typeface="Calibri"/>
              </a:rPr>
              <a:t>הבאלגן</a:t>
            </a:r>
            <a:r>
              <a:rPr lang="he-IL" sz="900" dirty="0">
                <a:ea typeface="Calibri"/>
              </a:rPr>
              <a:t> הוא המוות. כדי ליצור חיים יש צורך בכוח חיצוני נגד החוק השני של </a:t>
            </a:r>
            <a:r>
              <a:rPr lang="he-IL" sz="900" dirty="0" err="1" smtClean="0">
                <a:ea typeface="Calibri"/>
              </a:rPr>
              <a:t>התרמודינמיקה</a:t>
            </a:r>
            <a:r>
              <a:rPr lang="he-IL" sz="900" dirty="0">
                <a:ea typeface="Calibri"/>
              </a:rPr>
              <a:t>. </a:t>
            </a:r>
            <a:endParaRPr lang="en-US" sz="900" dirty="0">
              <a:ea typeface="Calibri"/>
              <a:cs typeface="Arial"/>
            </a:endParaRPr>
          </a:p>
          <a:p>
            <a:pPr marL="0" indent="0">
              <a:lnSpc>
                <a:spcPct val="115000"/>
              </a:lnSpc>
              <a:spcAft>
                <a:spcPts val="1000"/>
              </a:spcAft>
              <a:buNone/>
            </a:pPr>
            <a:r>
              <a:rPr lang="he-IL" sz="900" dirty="0">
                <a:ea typeface="Calibri"/>
              </a:rPr>
              <a:t>אפשר להרחיב את הרעיון הזה לעולם כולו וליקום והבריאה כולה. ע"פ החוק אם היקום הוא מערכת סגורה בסופו הוא יכחד. ובכלל איך הוא נוצר אם חל החוק? כנראה שיש במערכת הגדולה של היקום כולו כוח חיצוני שיוצר אנרגיה של סדר. מנגד החוק חל כל הזמן על כל העולם הפיזי. ובעצם שני הכוחות הללו פועלים כל הזמן במקביל.</a:t>
            </a:r>
            <a:endParaRPr lang="en-US" sz="900" dirty="0">
              <a:ea typeface="Calibri"/>
              <a:cs typeface="Arial"/>
            </a:endParaRPr>
          </a:p>
          <a:p>
            <a:pPr marL="0" indent="0">
              <a:lnSpc>
                <a:spcPct val="115000"/>
              </a:lnSpc>
              <a:spcAft>
                <a:spcPts val="1000"/>
              </a:spcAft>
              <a:buNone/>
            </a:pPr>
            <a:r>
              <a:rPr lang="he-IL" sz="900" dirty="0">
                <a:ea typeface="Calibri"/>
              </a:rPr>
              <a:t>נקודה נוספת לפיתוח היא ציר הזמן. החוק השני הוא בעצם ההסבר המדעי מדוע הזמן הוא חד כיווני. מדוע אי אפשר להחזיר ביצה שבורה למצב שלם. נסו לעמוד על נקודה זו ולהבין אותה </a:t>
            </a:r>
            <a:r>
              <a:rPr lang="he-IL" sz="900" dirty="0" err="1">
                <a:ea typeface="Calibri"/>
              </a:rPr>
              <a:t>לאשורה</a:t>
            </a:r>
            <a:r>
              <a:rPr lang="he-IL" sz="900" dirty="0">
                <a:ea typeface="Calibri"/>
              </a:rPr>
              <a:t>.</a:t>
            </a:r>
            <a:endParaRPr lang="en-US" sz="900" dirty="0">
              <a:ea typeface="Calibri"/>
              <a:cs typeface="Arial"/>
            </a:endParaRPr>
          </a:p>
          <a:p>
            <a:pPr marL="0" indent="0">
              <a:lnSpc>
                <a:spcPct val="115000"/>
              </a:lnSpc>
              <a:spcAft>
                <a:spcPts val="1000"/>
              </a:spcAft>
              <a:buNone/>
            </a:pPr>
            <a:r>
              <a:rPr lang="he-IL" sz="900" dirty="0">
                <a:ea typeface="Calibri"/>
              </a:rPr>
              <a:t>ע"פ הרעיון הזה, מה משמעות של 'לעשות סדר' מול חץ הזמן? </a:t>
            </a:r>
            <a:endParaRPr lang="en-US" sz="900" dirty="0">
              <a:ea typeface="Calibri"/>
              <a:cs typeface="Arial"/>
            </a:endParaRPr>
          </a:p>
          <a:p>
            <a:pPr marL="0" indent="0">
              <a:lnSpc>
                <a:spcPct val="115000"/>
              </a:lnSpc>
              <a:spcAft>
                <a:spcPts val="1000"/>
              </a:spcAft>
              <a:buNone/>
            </a:pPr>
            <a:r>
              <a:rPr lang="he-IL" sz="900" dirty="0">
                <a:ea typeface="Calibri"/>
              </a:rPr>
              <a:t>שאלה זו מובילה להבנה העמוקה של הכוח האנושי ליצור סדר. יש בכך התערבות במהלך הפיזי. אפשר אפילו לקבוע ברמה </a:t>
            </a:r>
            <a:r>
              <a:rPr lang="he-IL" sz="900" dirty="0" err="1">
                <a:ea typeface="Calibri"/>
              </a:rPr>
              <a:t>מסויימת</a:t>
            </a:r>
            <a:r>
              <a:rPr lang="he-IL" sz="900" dirty="0">
                <a:ea typeface="Calibri"/>
              </a:rPr>
              <a:t> שסדר הוא סוג של בריאה. הרעיון הזה הוא מהפכני ובעל עוצמה מחשבתית. בסדר שאנחנו עושים אנחנו בוראים והופכים את ציר הזמן!</a:t>
            </a:r>
            <a:endParaRPr lang="en-US" sz="900" dirty="0">
              <a:ea typeface="Calibri"/>
              <a:cs typeface="Arial"/>
            </a:endParaRPr>
          </a:p>
          <a:p>
            <a:pPr marL="0" indent="0">
              <a:lnSpc>
                <a:spcPct val="115000"/>
              </a:lnSpc>
              <a:spcAft>
                <a:spcPts val="1000"/>
              </a:spcAft>
              <a:buNone/>
            </a:pPr>
            <a:r>
              <a:rPr lang="he-IL" sz="900" u="sng" dirty="0">
                <a:ea typeface="Calibri"/>
              </a:rPr>
              <a:t>ב. עישוב</a:t>
            </a:r>
            <a:endParaRPr lang="en-US" sz="900" u="sng" dirty="0">
              <a:ea typeface="Calibri"/>
              <a:cs typeface="Arial"/>
            </a:endParaRPr>
          </a:p>
          <a:p>
            <a:pPr marL="0" indent="0">
              <a:lnSpc>
                <a:spcPct val="115000"/>
              </a:lnSpc>
              <a:spcAft>
                <a:spcPts val="1000"/>
              </a:spcAft>
              <a:buNone/>
            </a:pPr>
            <a:r>
              <a:rPr lang="he-IL" sz="900" dirty="0">
                <a:ea typeface="Calibri"/>
              </a:rPr>
              <a:t>רגע לפני שמתחילים לקרוא את הקטע השני, אפשר לדבר על האביב ועל כך שעשביה והעישוב שלה בגינות ובחצרות שלנו היא תופעה אביבית. וזה מתקשר לנו לתופעה האוניברסלית של הניקיון והסדר שעושים בתרבויות רבות באביב. כמו גם בתרבות היהודית לקראת פסח.</a:t>
            </a:r>
            <a:endParaRPr lang="en-US" sz="900" dirty="0">
              <a:ea typeface="Calibri"/>
              <a:cs typeface="Arial"/>
            </a:endParaRPr>
          </a:p>
          <a:p>
            <a:pPr marL="0" indent="0">
              <a:lnSpc>
                <a:spcPct val="115000"/>
              </a:lnSpc>
              <a:spcAft>
                <a:spcPts val="1000"/>
              </a:spcAft>
              <a:buNone/>
            </a:pPr>
            <a:r>
              <a:rPr lang="he-IL" sz="900" dirty="0">
                <a:ea typeface="Calibri"/>
              </a:rPr>
              <a:t>העישוב הוא בעצם עקירה של צמחים טבעיים אשר אינם מתאימים לנו לגינה. אפשר לפתח דיון קצר לפני קריאת הדברים, על העשבייה בגינה. האם היא רעה? האם היא טובה? בסופו של דבר כנראה שהתשובה היא בעיניי המתבונן. ולצורך הדיון, העשב בגינה ביתית הוא לא רצוי. בגינה אנחנו מחפשים משהו אחר. </a:t>
            </a:r>
            <a:endParaRPr lang="en-US" sz="900" dirty="0">
              <a:ea typeface="Calibri"/>
              <a:cs typeface="Arial"/>
            </a:endParaRPr>
          </a:p>
          <a:p>
            <a:pPr marL="0" indent="0">
              <a:lnSpc>
                <a:spcPct val="115000"/>
              </a:lnSpc>
              <a:spcAft>
                <a:spcPts val="1000"/>
              </a:spcAft>
              <a:buNone/>
            </a:pPr>
            <a:r>
              <a:rPr lang="he-IL" sz="900" dirty="0">
                <a:ea typeface="Calibri"/>
              </a:rPr>
              <a:t>מכאן אפשר לקרוא את הקטע ולדון בו</a:t>
            </a:r>
            <a:endParaRPr lang="en-US" sz="900" dirty="0">
              <a:ea typeface="Calibri"/>
              <a:cs typeface="Arial"/>
            </a:endParaRPr>
          </a:p>
          <a:p>
            <a:pPr marL="0" indent="0">
              <a:lnSpc>
                <a:spcPct val="115000"/>
              </a:lnSpc>
              <a:spcAft>
                <a:spcPts val="1000"/>
              </a:spcAft>
              <a:buNone/>
            </a:pPr>
            <a:r>
              <a:rPr lang="he-IL" sz="900" dirty="0">
                <a:ea typeface="Calibri"/>
              </a:rPr>
              <a:t> אילו דברים "צומחים" בגינת הנפש אך לא מתאימים לה?</a:t>
            </a:r>
            <a:endParaRPr lang="en-US" sz="900" dirty="0">
              <a:ea typeface="Calibri"/>
              <a:cs typeface="Arial"/>
            </a:endParaRPr>
          </a:p>
          <a:p>
            <a:pPr marL="0" indent="0">
              <a:lnSpc>
                <a:spcPct val="115000"/>
              </a:lnSpc>
              <a:spcAft>
                <a:spcPts val="1000"/>
              </a:spcAft>
              <a:buNone/>
            </a:pPr>
            <a:r>
              <a:rPr lang="he-IL" sz="900" dirty="0">
                <a:ea typeface="Calibri"/>
              </a:rPr>
              <a:t>בשאלה הזו שאנחנו מניחים על שולחן הלימוד לאחר הקריאה אנחנו עושים </a:t>
            </a:r>
            <a:r>
              <a:rPr lang="he-IL" sz="900" dirty="0" smtClean="0">
                <a:ea typeface="Calibri"/>
              </a:rPr>
              <a:t>תפנית </a:t>
            </a:r>
            <a:r>
              <a:rPr lang="he-IL" sz="900" dirty="0">
                <a:ea typeface="Calibri"/>
              </a:rPr>
              <a:t>בעלילה. אנחנו מבקשים להעביר את התובנות מהעולם הפיזי לעולם הנפשי. הרעיון הוא להבין שגם בעולם הנפש ובעולם המידות להשאיר אותו כמו שהוא פרושו לתת למקומות שלילים להתפתח. הנפש והמידות דורשות עישוב, דורשות עבודה! </a:t>
            </a:r>
            <a:r>
              <a:rPr lang="he-IL" sz="900" dirty="0" smtClean="0">
                <a:ea typeface="Calibri"/>
              </a:rPr>
              <a:t>לא כל מה שצומח בנפש באופן טבעי הוא טוב וצריך להישאר.</a:t>
            </a:r>
          </a:p>
          <a:p>
            <a:pPr marL="0" indent="0">
              <a:lnSpc>
                <a:spcPct val="115000"/>
              </a:lnSpc>
              <a:spcAft>
                <a:spcPts val="1000"/>
              </a:spcAft>
              <a:buNone/>
            </a:pPr>
            <a:r>
              <a:rPr lang="he-IL" sz="900" dirty="0" smtClean="0">
                <a:ea typeface="Calibri"/>
              </a:rPr>
              <a:t>נסו </a:t>
            </a:r>
            <a:r>
              <a:rPr lang="he-IL" sz="900" dirty="0">
                <a:ea typeface="Calibri"/>
              </a:rPr>
              <a:t>בדיון להוביל את המשתתפים לתת דוגמאות שונות למצבי נפש ומידות שהזנחה היא רעה, ועבודה מולם היא טובה.</a:t>
            </a:r>
            <a:endParaRPr lang="en-US" sz="900" dirty="0">
              <a:ea typeface="Calibri"/>
              <a:cs typeface="Arial"/>
            </a:endParaRPr>
          </a:p>
          <a:p>
            <a:pPr marL="0" indent="0">
              <a:lnSpc>
                <a:spcPct val="115000"/>
              </a:lnSpc>
              <a:spcAft>
                <a:spcPts val="1000"/>
              </a:spcAft>
              <a:buNone/>
            </a:pPr>
            <a:r>
              <a:rPr lang="he-IL" sz="900" u="sng" dirty="0">
                <a:ea typeface="Calibri"/>
              </a:rPr>
              <a:t>ג. ליל הסדר</a:t>
            </a:r>
            <a:endParaRPr lang="en-US" sz="900" u="sng" dirty="0">
              <a:ea typeface="Calibri"/>
              <a:cs typeface="Arial"/>
            </a:endParaRPr>
          </a:p>
          <a:p>
            <a:pPr marL="0" indent="0">
              <a:lnSpc>
                <a:spcPct val="115000"/>
              </a:lnSpc>
              <a:spcAft>
                <a:spcPts val="1000"/>
              </a:spcAft>
              <a:buNone/>
            </a:pPr>
            <a:r>
              <a:rPr lang="he-IL" sz="900" dirty="0">
                <a:ea typeface="Calibri"/>
              </a:rPr>
              <a:t>"יציאת מצרים מביאה חזון של עולם עם סדר אבל ללא גבולות. עולם משוחרר מכבלים של זמן ומרחב. וכל המרבה הרי זה משובח"</a:t>
            </a:r>
            <a:endParaRPr lang="en-US" sz="900" dirty="0">
              <a:ea typeface="Calibri"/>
              <a:cs typeface="Arial"/>
            </a:endParaRPr>
          </a:p>
          <a:p>
            <a:pPr marL="0" indent="0">
              <a:lnSpc>
                <a:spcPct val="115000"/>
              </a:lnSpc>
              <a:spcAft>
                <a:spcPts val="1000"/>
              </a:spcAft>
              <a:buNone/>
            </a:pPr>
            <a:r>
              <a:rPr lang="he-IL" sz="900" dirty="0">
                <a:ea typeface="Calibri"/>
              </a:rPr>
              <a:t>    מהי המשמעות של "עולם עם סדר אבל ללא גבולות"? ומדוע אפשר לומר שיציאת מצרים מבטאת את החזון הזה?</a:t>
            </a:r>
            <a:endParaRPr lang="en-US" sz="900" dirty="0">
              <a:ea typeface="Calibri"/>
              <a:cs typeface="Arial"/>
            </a:endParaRPr>
          </a:p>
          <a:p>
            <a:pPr marL="0" indent="0">
              <a:lnSpc>
                <a:spcPct val="115000"/>
              </a:lnSpc>
              <a:spcAft>
                <a:spcPts val="1000"/>
              </a:spcAft>
              <a:buNone/>
            </a:pPr>
            <a:r>
              <a:rPr lang="he-IL" sz="900" dirty="0">
                <a:ea typeface="Calibri"/>
              </a:rPr>
              <a:t>אהוד בנאי בקטע שלפנינו לוקח את המוטיבים של ליל הסדר - לשאול שאלות, יציאת מצרים כאקט של שחרור – לכיוון של האי-סדר. מנגד הוא מבקש את הסדר – ציות לחוק </a:t>
            </a:r>
            <a:r>
              <a:rPr lang="he-IL" sz="900" dirty="0" err="1">
                <a:ea typeface="Calibri"/>
              </a:rPr>
              <a:t>וכו</a:t>
            </a:r>
            <a:r>
              <a:rPr lang="he-IL" sz="900" dirty="0">
                <a:ea typeface="Calibri"/>
              </a:rPr>
              <a:t>'. בנאי מבקש לדבר על האיזון בין שני הקצוות של סדר ואי סדר. מתוך כך הוא מפרש את השאלות כגורם אי סדר חיובי. כך גם את ההפיכה של הבית לפני פסח. אותה הוא רואה כהזדמנות להתחדשות. </a:t>
            </a:r>
            <a:endParaRPr lang="en-US" sz="900" dirty="0">
              <a:ea typeface="Calibri"/>
              <a:cs typeface="Arial"/>
            </a:endParaRPr>
          </a:p>
          <a:p>
            <a:pPr marL="0" indent="0">
              <a:lnSpc>
                <a:spcPct val="115000"/>
              </a:lnSpc>
              <a:spcAft>
                <a:spcPts val="1000"/>
              </a:spcAft>
              <a:buNone/>
            </a:pPr>
            <a:r>
              <a:rPr lang="he-IL" sz="900" dirty="0">
                <a:ea typeface="Calibri"/>
              </a:rPr>
              <a:t>לסיכום המסע: התחלנו מסדר ואי סדר בפיזיקה, עברנו לעישוב בחצר ובנפש, וסיימנו בליל הסדר בו יש איזון בין הסדר לאי- הסדר בחיינו היהודיים, בין עמדה של שמרנות לעמדה של חדשנות.  </a:t>
            </a:r>
            <a:endParaRPr lang="en-US" sz="900" dirty="0">
              <a:ea typeface="Calibri"/>
              <a:cs typeface="Arial"/>
            </a:endParaRP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2930</TotalTime>
  <Words>2082</Words>
  <Application>Microsoft Office PowerPoint</Application>
  <PresentationFormat>A4 Paper (210x297 mm)</PresentationFormat>
  <Paragraphs>78</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עושים סדר ב"בּוּגֶ'רָאס"    (בּוּגֶ'רָאס – ביטוי שמקורו בשפה הערבית ופירושו "וַּגְ'ע אַ-רָּאס" – כאב ראש) </vt:lpstr>
      <vt:lpstr>הנחיות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74</cp:revision>
  <cp:lastPrinted>2016-01-02T09:56:53Z</cp:lastPrinted>
  <dcterms:created xsi:type="dcterms:W3CDTF">2016-01-01T12:13:36Z</dcterms:created>
  <dcterms:modified xsi:type="dcterms:W3CDTF">2016-04-11T08:40:14Z</dcterms:modified>
</cp:coreProperties>
</file>