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 id="264" r:id="rId4"/>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80" d="100"/>
          <a:sy n="80" d="100"/>
        </p:scale>
        <p:origin x="-468" y="198"/>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he.wikipedia.org/wiki/%D7%90%D7%91%D7%A8%D7%94%D7%9D_%D7%99%D7%A6%D7%97%D7%A7_%D7%94%D7%9B%D7%94%D7%9F_%D7%A7%D7%95%D7%A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יום </a:t>
            </a:r>
            <a:r>
              <a:rPr lang="he-IL" dirty="0" smtClean="0"/>
              <a:t>רצח </a:t>
            </a:r>
            <a:r>
              <a:rPr lang="he-IL" dirty="0" smtClean="0"/>
              <a:t>רבין - האמת</a:t>
            </a:r>
            <a:r>
              <a:rPr lang="he-IL" dirty="0" smtClean="0"/>
              <a:t>, המחלוקת והמידות הטובות </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itchFamily="2" charset="-79"/>
                <a:cs typeface="Levenim MT" pitchFamily="2" charset="-79"/>
              </a:rPr>
              <a:t>רקע:</a:t>
            </a:r>
          </a:p>
          <a:p>
            <a:pPr algn="just">
              <a:lnSpc>
                <a:spcPct val="150000"/>
              </a:lnSpc>
            </a:pPr>
            <a:r>
              <a:rPr lang="he-IL" sz="800" dirty="0" smtClean="0">
                <a:latin typeface="Levenim MT" pitchFamily="2" charset="-79"/>
                <a:cs typeface="Levenim MT" pitchFamily="2" charset="-79"/>
              </a:rPr>
              <a:t>מחלוקת קשה קרעה את החברה הישראלית באותן שנים של אוסלו וגם אח"כ בימי תהליך ההתנתקות. </a:t>
            </a:r>
          </a:p>
          <a:p>
            <a:pPr algn="just">
              <a:lnSpc>
                <a:spcPct val="150000"/>
              </a:lnSpc>
            </a:pPr>
            <a:r>
              <a:rPr lang="he-IL" sz="800" dirty="0" smtClean="0">
                <a:latin typeface="Levenim MT" pitchFamily="2" charset="-79"/>
                <a:cs typeface="Levenim MT" pitchFamily="2" charset="-79"/>
              </a:rPr>
              <a:t>מחלוקת זו עדיין מלווה אותנו, כמו גם מחלוקות אחרות קשות לא פחות.</a:t>
            </a:r>
          </a:p>
          <a:p>
            <a:pPr algn="just">
              <a:lnSpc>
                <a:spcPct val="150000"/>
              </a:lnSpc>
            </a:pPr>
            <a:r>
              <a:rPr lang="he-IL" sz="800" dirty="0" smtClean="0">
                <a:latin typeface="Levenim MT" pitchFamily="2" charset="-79"/>
                <a:cs typeface="Levenim MT" pitchFamily="2" charset="-79"/>
              </a:rPr>
              <a:t>רצח </a:t>
            </a:r>
            <a:r>
              <a:rPr lang="he-IL" sz="800" dirty="0" smtClean="0">
                <a:latin typeface="Levenim MT" pitchFamily="2" charset="-79"/>
                <a:cs typeface="Levenim MT" pitchFamily="2" charset="-79"/>
              </a:rPr>
              <a:t>רבין בדיעבד צריך להיות תמרור אזהרה – </a:t>
            </a:r>
          </a:p>
          <a:p>
            <a:pPr algn="just">
              <a:lnSpc>
                <a:spcPct val="150000"/>
              </a:lnSpc>
            </a:pPr>
            <a:r>
              <a:rPr lang="he-IL" sz="800" dirty="0" smtClean="0">
                <a:latin typeface="Levenim MT" pitchFamily="2" charset="-79"/>
                <a:cs typeface="Levenim MT" pitchFamily="2" charset="-79"/>
              </a:rPr>
              <a:t>על המחלוקת להישאר בגבולות המותרים לה! יש ללמוד כיצד מנהלים מחלוקת.</a:t>
            </a:r>
          </a:p>
          <a:p>
            <a:pPr algn="just">
              <a:lnSpc>
                <a:spcPct val="150000"/>
              </a:lnSpc>
            </a:pPr>
            <a:r>
              <a:rPr lang="he-IL" sz="800" b="1" dirty="0" smtClean="0">
                <a:latin typeface="Levenim MT" pitchFamily="2" charset="-79"/>
                <a:cs typeface="Levenim MT" pitchFamily="2" charset="-79"/>
              </a:rPr>
              <a:t>ואף יותר מכך, יש להכיר בערכה המהותי של המחלוקת.</a:t>
            </a:r>
          </a:p>
          <a:p>
            <a:pPr algn="just">
              <a:lnSpc>
                <a:spcPct val="150000"/>
              </a:lnSpc>
            </a:pPr>
            <a:r>
              <a:rPr lang="he-IL" sz="800" dirty="0" smtClean="0">
                <a:latin typeface="Levenim MT" pitchFamily="2" charset="-79"/>
                <a:cs typeface="Levenim MT" pitchFamily="2" charset="-79"/>
              </a:rPr>
              <a:t>תרבות ישראל היא תרבות של מחלוקת. </a:t>
            </a:r>
          </a:p>
          <a:p>
            <a:pPr algn="just">
              <a:lnSpc>
                <a:spcPct val="150000"/>
              </a:lnSpc>
            </a:pPr>
            <a:r>
              <a:rPr lang="he-IL" sz="800" dirty="0" smtClean="0">
                <a:latin typeface="Levenim MT" pitchFamily="2" charset="-79"/>
                <a:cs typeface="Levenim MT" pitchFamily="2" charset="-79"/>
              </a:rPr>
              <a:t>בדף זה ננסה לעמוד על הרעיון העמוק של קיום תרבות של מחלוקת, ועל הקשר שבין המחלוקת, דרכי ניהולה והקשר של המחלוקת למידות הטובות. </a:t>
            </a:r>
          </a:p>
          <a:p>
            <a:pPr>
              <a:spcAft>
                <a:spcPts val="600"/>
              </a:spcAft>
            </a:pPr>
            <a:endParaRPr lang="he-IL" sz="900" b="1" dirty="0" smtClean="0">
              <a:solidFill>
                <a:schemeClr val="bg1"/>
              </a:solidFill>
              <a:latin typeface="Levenim MT" pitchFamily="2" charset="-79"/>
              <a:cs typeface="Levenim MT" pitchFamily="2" charset="-79"/>
            </a:endParaRPr>
          </a:p>
        </p:txBody>
      </p:sp>
      <p:sp>
        <p:nvSpPr>
          <p:cNvPr id="13" name="מלבן 12"/>
          <p:cNvSpPr/>
          <p:nvPr/>
        </p:nvSpPr>
        <p:spPr>
          <a:xfrm>
            <a:off x="6682740" y="3597095"/>
            <a:ext cx="2796540" cy="239413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1000" b="1" dirty="0">
                <a:solidFill>
                  <a:srgbClr val="5E4D36"/>
                </a:solidFill>
                <a:latin typeface="Levenim MT" pitchFamily="2" charset="-79"/>
                <a:cs typeface="Levenim MT" pitchFamily="2" charset="-79"/>
              </a:rPr>
              <a:t>שאלות לעיון והעמקה</a:t>
            </a:r>
            <a:r>
              <a:rPr lang="he-IL" sz="1000" b="1" dirty="0" smtClean="0">
                <a:solidFill>
                  <a:srgbClr val="5E4D36"/>
                </a:solidFill>
                <a:latin typeface="Levenim MT" pitchFamily="2" charset="-79"/>
                <a:cs typeface="Levenim MT" pitchFamily="2" charset="-79"/>
              </a:rPr>
              <a:t>:</a:t>
            </a:r>
          </a:p>
          <a:p>
            <a:pPr>
              <a:lnSpc>
                <a:spcPct val="150000"/>
              </a:lnSpc>
            </a:pPr>
            <a:r>
              <a:rPr lang="he-IL" sz="700" dirty="0" smtClean="0">
                <a:solidFill>
                  <a:srgbClr val="5E4D36"/>
                </a:solidFill>
                <a:latin typeface="Levenim MT" pitchFamily="2" charset="-79"/>
                <a:cs typeface="Levenim MT" pitchFamily="2" charset="-79"/>
              </a:rPr>
              <a:t>א. </a:t>
            </a:r>
            <a:r>
              <a:rPr lang="he-IL" sz="700" u="sng" dirty="0" smtClean="0">
                <a:solidFill>
                  <a:srgbClr val="5E4D36"/>
                </a:solidFill>
                <a:latin typeface="Levenim MT" pitchFamily="2" charset="-79"/>
                <a:cs typeface="Levenim MT" pitchFamily="2" charset="-79"/>
              </a:rPr>
              <a:t>ריבוי דעות – בניין של[ו]ם</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מדוע בא ריבוי הדעות לפי הרב קוק, ומהו היתרון שלו?  </a:t>
            </a:r>
          </a:p>
          <a:p>
            <a:pPr>
              <a:lnSpc>
                <a:spcPct val="150000"/>
              </a:lnSpc>
            </a:pPr>
            <a:r>
              <a:rPr lang="he-IL" sz="700" dirty="0" smtClean="0">
                <a:solidFill>
                  <a:srgbClr val="5E4D36"/>
                </a:solidFill>
                <a:latin typeface="Levenim MT" pitchFamily="2" charset="-79"/>
                <a:cs typeface="Levenim MT" pitchFamily="2" charset="-79"/>
              </a:rPr>
              <a:t>ב. </a:t>
            </a:r>
            <a:r>
              <a:rPr lang="he-IL" sz="700" u="sng" dirty="0" smtClean="0">
                <a:solidFill>
                  <a:srgbClr val="5E4D36"/>
                </a:solidFill>
                <a:latin typeface="Levenim MT" pitchFamily="2" charset="-79"/>
                <a:cs typeface="Levenim MT" pitchFamily="2" charset="-79"/>
              </a:rPr>
              <a:t>מחלוקת,  </a:t>
            </a:r>
            <a:r>
              <a:rPr lang="he-IL" sz="700" u="sng" dirty="0" err="1" smtClean="0">
                <a:solidFill>
                  <a:srgbClr val="5E4D36"/>
                </a:solidFill>
                <a:latin typeface="Levenim MT" pitchFamily="2" charset="-79"/>
                <a:cs typeface="Levenim MT" pitchFamily="2" charset="-79"/>
              </a:rPr>
              <a:t>ה'אמת</a:t>
            </a:r>
            <a:r>
              <a:rPr lang="he-IL" sz="700" u="sng" dirty="0" smtClean="0">
                <a:solidFill>
                  <a:srgbClr val="5E4D36"/>
                </a:solidFill>
                <a:latin typeface="Levenim MT" pitchFamily="2" charset="-79"/>
                <a:cs typeface="Levenim MT" pitchFamily="2" charset="-79"/>
              </a:rPr>
              <a:t>' ומידות טובות.</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מה משמעות הביטוי "אלו ולאו דברי א-לוהים חיים" בהקשר של המחלוקת? </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מהן שלוש הסיבות שבגללן נקבעה הלכה כבית הלל? מהי הסיבה העיקרית לדעתכם?</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האם הסיבות הללו מסבירות מדוע בית הלל הגיעו תמיד לאמת או שהן מציינות יעד אחר בהכרעת המחלוקת? מה ניתן להבין מכאן על תרבות הלימוד היהודי?</a:t>
            </a:r>
          </a:p>
          <a:p>
            <a:pPr>
              <a:lnSpc>
                <a:spcPct val="150000"/>
              </a:lnSpc>
            </a:pPr>
            <a:r>
              <a:rPr lang="he-IL" sz="700" dirty="0" smtClean="0">
                <a:solidFill>
                  <a:srgbClr val="5E4D36"/>
                </a:solidFill>
                <a:latin typeface="Levenim MT" pitchFamily="2" charset="-79"/>
                <a:cs typeface="Levenim MT" pitchFamily="2" charset="-79"/>
              </a:rPr>
              <a:t>ג.  </a:t>
            </a:r>
            <a:r>
              <a:rPr lang="he-IL" sz="700" u="sng" dirty="0" smtClean="0">
                <a:solidFill>
                  <a:srgbClr val="5E4D36"/>
                </a:solidFill>
                <a:latin typeface="Levenim MT" pitchFamily="2" charset="-79"/>
                <a:cs typeface="Levenim MT" pitchFamily="2" charset="-79"/>
              </a:rPr>
              <a:t>לא </a:t>
            </a:r>
            <a:r>
              <a:rPr lang="he-IL" sz="700" u="sng" dirty="0" err="1" smtClean="0">
                <a:solidFill>
                  <a:srgbClr val="5E4D36"/>
                </a:solidFill>
                <a:latin typeface="Levenim MT" pitchFamily="2" charset="-79"/>
                <a:cs typeface="Levenim MT" pitchFamily="2" charset="-79"/>
              </a:rPr>
              <a:t>הכל</a:t>
            </a:r>
            <a:r>
              <a:rPr lang="he-IL" sz="700" u="sng" dirty="0" smtClean="0">
                <a:solidFill>
                  <a:srgbClr val="5E4D36"/>
                </a:solidFill>
                <a:latin typeface="Levenim MT" pitchFamily="2" charset="-79"/>
                <a:cs typeface="Levenim MT" pitchFamily="2" charset="-79"/>
              </a:rPr>
              <a:t> מן אללה</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מהי הדרך הנכונה לדעת מי אתה לפי הקטע המודגש בשיר? ומהו הדגש ש"לא </a:t>
            </a:r>
            <a:r>
              <a:rPr lang="he-IL" sz="700" dirty="0" err="1" smtClean="0">
                <a:solidFill>
                  <a:srgbClr val="5E4D36"/>
                </a:solidFill>
                <a:latin typeface="Levenim MT" pitchFamily="2" charset="-79"/>
                <a:cs typeface="Levenim MT" pitchFamily="2" charset="-79"/>
              </a:rPr>
              <a:t>הכל</a:t>
            </a:r>
            <a:r>
              <a:rPr lang="he-IL" sz="700" dirty="0" smtClean="0">
                <a:solidFill>
                  <a:srgbClr val="5E4D36"/>
                </a:solidFill>
                <a:latin typeface="Levenim MT" pitchFamily="2" charset="-79"/>
                <a:cs typeface="Levenim MT" pitchFamily="2" charset="-79"/>
              </a:rPr>
              <a:t> מן אללה"?</a:t>
            </a:r>
          </a:p>
          <a:p>
            <a:pPr marL="171450" indent="-171450">
              <a:buFont typeface="Arial" panose="020B0604020202020204" pitchFamily="34" charset="0"/>
              <a:buChar char="•"/>
            </a:pPr>
            <a:endParaRPr lang="he-IL" sz="700" dirty="0" smtClean="0">
              <a:solidFill>
                <a:srgbClr val="5E4D36"/>
              </a:solidFill>
              <a:latin typeface="Levenim MT" pitchFamily="2" charset="-79"/>
              <a:cs typeface="Levenim MT" pitchFamily="2" charset="-79"/>
            </a:endParaRPr>
          </a:p>
          <a:p>
            <a:pPr>
              <a:spcAft>
                <a:spcPts val="600"/>
              </a:spcAft>
            </a:pPr>
            <a:r>
              <a:rPr lang="he-IL" sz="700" b="1" dirty="0" smtClean="0">
                <a:solidFill>
                  <a:srgbClr val="5E4D36"/>
                </a:solidFill>
                <a:latin typeface="Levenim MT" pitchFamily="2" charset="-79"/>
                <a:cs typeface="Levenim MT" pitchFamily="2" charset="-79"/>
              </a:rPr>
              <a:t> </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562475" y="941933"/>
            <a:ext cx="1924050" cy="5262979"/>
          </a:xfrm>
          <a:prstGeom prst="rect">
            <a:avLst/>
          </a:prstGeom>
        </p:spPr>
        <p:txBody>
          <a:bodyPr wrap="square">
            <a:spAutoFit/>
          </a:bodyPr>
          <a:lstStyle/>
          <a:p>
            <a:pPr algn="just">
              <a:lnSpc>
                <a:spcPct val="150000"/>
              </a:lnSpc>
            </a:pPr>
            <a:r>
              <a:rPr lang="he-IL" sz="1200" b="1" dirty="0" smtClean="0">
                <a:solidFill>
                  <a:srgbClr val="5E4D36"/>
                </a:solidFill>
                <a:latin typeface="Levenim MT" pitchFamily="2" charset="-79"/>
                <a:cs typeface="Levenim MT" pitchFamily="2" charset="-79"/>
              </a:rPr>
              <a:t>א. ריבוי דעות – בניין </a:t>
            </a:r>
            <a:r>
              <a:rPr lang="he-IL" sz="1200" b="1" dirty="0" smtClean="0">
                <a:solidFill>
                  <a:srgbClr val="5E4D36"/>
                </a:solidFill>
                <a:latin typeface="Levenim MT" pitchFamily="2" charset="-79"/>
                <a:cs typeface="Levenim MT" pitchFamily="2" charset="-79"/>
              </a:rPr>
              <a:t>של[ו]ם</a:t>
            </a:r>
          </a:p>
          <a:p>
            <a:pPr algn="just">
              <a:lnSpc>
                <a:spcPct val="150000"/>
              </a:lnSpc>
            </a:pPr>
            <a:endParaRPr lang="he-IL" sz="1200" b="1" dirty="0" smtClean="0">
              <a:solidFill>
                <a:srgbClr val="5E4D36"/>
              </a:solidFill>
              <a:latin typeface="Levenim MT" pitchFamily="2" charset="-79"/>
              <a:cs typeface="Levenim MT" pitchFamily="2" charset="-79"/>
            </a:endParaRPr>
          </a:p>
          <a:p>
            <a:pPr algn="just">
              <a:lnSpc>
                <a:spcPct val="150000"/>
              </a:lnSpc>
            </a:pPr>
            <a:r>
              <a:rPr lang="he-IL" sz="1050" dirty="0" smtClean="0">
                <a:solidFill>
                  <a:srgbClr val="5E4D36"/>
                </a:solidFill>
                <a:latin typeface="Levenim MT" pitchFamily="2" charset="-79"/>
                <a:cs typeface="Levenim MT" pitchFamily="2" charset="-79"/>
              </a:rPr>
              <a:t>כי הבניין יבנה מחלקים שונים, והאמת של אור העולם תבנה מצדדים שונים, </a:t>
            </a:r>
          </a:p>
          <a:p>
            <a:pPr algn="just">
              <a:lnSpc>
                <a:spcPct val="150000"/>
              </a:lnSpc>
            </a:pPr>
            <a:r>
              <a:rPr lang="he-IL" sz="1050" dirty="0" smtClean="0">
                <a:solidFill>
                  <a:srgbClr val="5E4D36"/>
                </a:solidFill>
                <a:latin typeface="Levenim MT" pitchFamily="2" charset="-79"/>
                <a:cs typeface="Levenim MT" pitchFamily="2" charset="-79"/>
              </a:rPr>
              <a:t>וכל השיטות יתבררו, ואלו </a:t>
            </a:r>
            <a:r>
              <a:rPr lang="he-IL" sz="1050" dirty="0" err="1" smtClean="0">
                <a:solidFill>
                  <a:srgbClr val="5E4D36"/>
                </a:solidFill>
                <a:latin typeface="Levenim MT" pitchFamily="2" charset="-79"/>
                <a:cs typeface="Levenim MT" pitchFamily="2" charset="-79"/>
              </a:rPr>
              <a:t>ואלו</a:t>
            </a:r>
            <a:r>
              <a:rPr lang="he-IL" sz="1050" dirty="0" smtClean="0">
                <a:solidFill>
                  <a:srgbClr val="5E4D36"/>
                </a:solidFill>
                <a:latin typeface="Levenim MT" pitchFamily="2" charset="-79"/>
                <a:cs typeface="Levenim MT" pitchFamily="2" charset="-79"/>
              </a:rPr>
              <a:t> דברי אלוהים חיים, מדרכי העבודה והחינוך השונים [...] שבזה </a:t>
            </a:r>
            <a:r>
              <a:rPr lang="he-IL" sz="1050" dirty="0" err="1" smtClean="0">
                <a:solidFill>
                  <a:srgbClr val="5E4D36"/>
                </a:solidFill>
                <a:latin typeface="Levenim MT" pitchFamily="2" charset="-79"/>
                <a:cs typeface="Levenim MT" pitchFamily="2" charset="-79"/>
              </a:rPr>
              <a:t>יתישרו</a:t>
            </a:r>
            <a:r>
              <a:rPr lang="he-IL" sz="1050" dirty="0" smtClean="0">
                <a:solidFill>
                  <a:srgbClr val="5E4D36"/>
                </a:solidFill>
                <a:latin typeface="Levenim MT" pitchFamily="2" charset="-79"/>
                <a:cs typeface="Levenim MT" pitchFamily="2" charset="-79"/>
              </a:rPr>
              <a:t> הדברים ולא יהיו סותרים זה את זה. </a:t>
            </a:r>
          </a:p>
          <a:p>
            <a:pPr algn="just">
              <a:lnSpc>
                <a:spcPct val="150000"/>
              </a:lnSpc>
            </a:pPr>
            <a:r>
              <a:rPr lang="he-IL" sz="1050" b="1" dirty="0" smtClean="0">
                <a:solidFill>
                  <a:srgbClr val="5E4D36"/>
                </a:solidFill>
                <a:latin typeface="Levenim MT" pitchFamily="2" charset="-79"/>
                <a:cs typeface="Levenim MT" pitchFamily="2" charset="-79"/>
              </a:rPr>
              <a:t>וריבוי הדעות שבא על ידי השתנות הנפשות</a:t>
            </a:r>
            <a:r>
              <a:rPr lang="he-IL" sz="1050" dirty="0" smtClean="0">
                <a:solidFill>
                  <a:srgbClr val="5E4D36"/>
                </a:solidFill>
                <a:latin typeface="Levenim MT" pitchFamily="2" charset="-79"/>
                <a:cs typeface="Levenim MT" pitchFamily="2" charset="-79"/>
              </a:rPr>
              <a:t>, </a:t>
            </a:r>
          </a:p>
          <a:p>
            <a:pPr algn="just">
              <a:lnSpc>
                <a:spcPct val="150000"/>
              </a:lnSpc>
            </a:pPr>
            <a:r>
              <a:rPr lang="he-IL" sz="1050" b="1" dirty="0" smtClean="0">
                <a:solidFill>
                  <a:srgbClr val="5E4D36"/>
                </a:solidFill>
                <a:latin typeface="Levenim MT" pitchFamily="2" charset="-79"/>
                <a:cs typeface="Levenim MT" pitchFamily="2" charset="-79"/>
              </a:rPr>
              <a:t>דווקא הוא מעשיר את החוכמה </a:t>
            </a:r>
            <a:r>
              <a:rPr lang="he-IL" sz="1050" dirty="0" smtClean="0">
                <a:solidFill>
                  <a:srgbClr val="5E4D36"/>
                </a:solidFill>
                <a:latin typeface="Levenim MT" pitchFamily="2" charset="-79"/>
                <a:cs typeface="Levenim MT" pitchFamily="2" charset="-79"/>
              </a:rPr>
              <a:t>וגורם להרחבתה ויוכר שאי אפשר היה לבנין השלום שיבנה אלא על ידי כל אותן ההשפעות הנראות כמנצחות [נלחמות] זו את זו .</a:t>
            </a:r>
          </a:p>
          <a:p>
            <a:pPr>
              <a:lnSpc>
                <a:spcPct val="150000"/>
              </a:lnSpc>
            </a:pPr>
            <a:r>
              <a:rPr lang="he-IL" sz="1000" dirty="0" err="1" smtClean="0">
                <a:solidFill>
                  <a:srgbClr val="5E4D36"/>
                </a:solidFill>
                <a:latin typeface="Levenim MT" pitchFamily="2" charset="-79"/>
                <a:cs typeface="Levenim MT" pitchFamily="2" charset="-79"/>
              </a:rPr>
              <a:t>הראי"ה</a:t>
            </a:r>
            <a:r>
              <a:rPr lang="he-IL" sz="1000" dirty="0" smtClean="0">
                <a:solidFill>
                  <a:srgbClr val="5E4D36"/>
                </a:solidFill>
                <a:latin typeface="Levenim MT" pitchFamily="2" charset="-79"/>
                <a:cs typeface="Levenim MT" pitchFamily="2" charset="-79"/>
              </a:rPr>
              <a:t> קוק, מתוך סידור עולת </a:t>
            </a:r>
            <a:r>
              <a:rPr lang="he-IL" sz="1000" dirty="0" err="1" smtClean="0">
                <a:solidFill>
                  <a:srgbClr val="5E4D36"/>
                </a:solidFill>
                <a:latin typeface="Levenim MT" pitchFamily="2" charset="-79"/>
                <a:cs typeface="Levenim MT" pitchFamily="2" charset="-79"/>
              </a:rPr>
              <a:t>ראי"ה</a:t>
            </a:r>
            <a:r>
              <a:rPr lang="he-IL" sz="1000" dirty="0" smtClean="0">
                <a:solidFill>
                  <a:srgbClr val="5E4D36"/>
                </a:solidFill>
                <a:latin typeface="Levenim MT" pitchFamily="2" charset="-79"/>
                <a:cs typeface="Levenim MT" pitchFamily="2" charset="-79"/>
              </a:rPr>
              <a:t> א, עמוד ש"ל</a:t>
            </a:r>
            <a:endParaRPr lang="he-IL" sz="1000" dirty="0">
              <a:solidFill>
                <a:srgbClr val="5E4D36"/>
              </a:solidFill>
              <a:latin typeface="Levenim MT" pitchFamily="2" charset="-79"/>
              <a:cs typeface="Levenim MT" pitchFamily="2" charset="-79"/>
            </a:endParaRPr>
          </a:p>
        </p:txBody>
      </p:sp>
      <p:sp>
        <p:nvSpPr>
          <p:cNvPr id="10" name="מלבן 9"/>
          <p:cNvSpPr/>
          <p:nvPr/>
        </p:nvSpPr>
        <p:spPr>
          <a:xfrm>
            <a:off x="2476500" y="920621"/>
            <a:ext cx="1971675" cy="4478149"/>
          </a:xfrm>
          <a:prstGeom prst="rect">
            <a:avLst/>
          </a:prstGeom>
        </p:spPr>
        <p:txBody>
          <a:bodyPr wrap="square">
            <a:spAutoFit/>
          </a:bodyPr>
          <a:lstStyle/>
          <a:p>
            <a:pPr algn="just">
              <a:lnSpc>
                <a:spcPct val="150000"/>
              </a:lnSpc>
            </a:pPr>
            <a:r>
              <a:rPr lang="he-IL" sz="1200" b="1" dirty="0" smtClean="0">
                <a:solidFill>
                  <a:srgbClr val="5E4D36"/>
                </a:solidFill>
                <a:latin typeface="Levenim MT" pitchFamily="2" charset="-79"/>
                <a:cs typeface="Levenim MT" pitchFamily="2" charset="-79"/>
              </a:rPr>
              <a:t>ב. מחלוקת</a:t>
            </a:r>
            <a:r>
              <a:rPr lang="he-IL" sz="1200" b="1" dirty="0" smtClean="0">
                <a:solidFill>
                  <a:srgbClr val="5E4D36"/>
                </a:solidFill>
                <a:latin typeface="Levenim MT" pitchFamily="2" charset="-79"/>
                <a:cs typeface="Levenim MT" pitchFamily="2" charset="-79"/>
              </a:rPr>
              <a:t>, </a:t>
            </a:r>
            <a:r>
              <a:rPr lang="he-IL" sz="1200" b="1" dirty="0" err="1" smtClean="0">
                <a:solidFill>
                  <a:srgbClr val="5E4D36"/>
                </a:solidFill>
                <a:latin typeface="Levenim MT" pitchFamily="2" charset="-79"/>
                <a:cs typeface="Levenim MT" pitchFamily="2" charset="-79"/>
              </a:rPr>
              <a:t>ה'אמת</a:t>
            </a:r>
            <a:r>
              <a:rPr lang="he-IL" sz="1200" b="1" dirty="0" smtClean="0">
                <a:solidFill>
                  <a:srgbClr val="5E4D36"/>
                </a:solidFill>
                <a:latin typeface="Levenim MT" pitchFamily="2" charset="-79"/>
                <a:cs typeface="Levenim MT" pitchFamily="2" charset="-79"/>
              </a:rPr>
              <a:t>' ומידות טובות</a:t>
            </a:r>
          </a:p>
          <a:p>
            <a:pPr algn="just">
              <a:lnSpc>
                <a:spcPct val="150000"/>
              </a:lnSpc>
            </a:pPr>
            <a:r>
              <a:rPr lang="he-IL" sz="1000" dirty="0" smtClean="0">
                <a:solidFill>
                  <a:srgbClr val="5E4D36"/>
                </a:solidFill>
                <a:latin typeface="Levenim MT" pitchFamily="2" charset="-79"/>
                <a:cs typeface="Levenim MT" pitchFamily="2" charset="-79"/>
              </a:rPr>
              <a:t>שלש </a:t>
            </a:r>
            <a:r>
              <a:rPr lang="he-IL" sz="1000" dirty="0" smtClean="0">
                <a:solidFill>
                  <a:srgbClr val="5E4D36"/>
                </a:solidFill>
                <a:latin typeface="Levenim MT" pitchFamily="2" charset="-79"/>
                <a:cs typeface="Levenim MT" pitchFamily="2" charset="-79"/>
              </a:rPr>
              <a:t>שנים נחלקו בית שמאי ובית הלל. </a:t>
            </a:r>
          </a:p>
          <a:p>
            <a:pPr algn="just">
              <a:lnSpc>
                <a:spcPct val="150000"/>
              </a:lnSpc>
            </a:pPr>
            <a:r>
              <a:rPr lang="he-IL" sz="1000" dirty="0" smtClean="0">
                <a:solidFill>
                  <a:srgbClr val="5E4D36"/>
                </a:solidFill>
                <a:latin typeface="Levenim MT" pitchFamily="2" charset="-79"/>
                <a:cs typeface="Levenim MT" pitchFamily="2" charset="-79"/>
              </a:rPr>
              <a:t>הללו אומרים הלכה כמותנו והללו אומרים הלכה כמותנו. </a:t>
            </a:r>
          </a:p>
          <a:p>
            <a:pPr algn="just">
              <a:lnSpc>
                <a:spcPct val="150000"/>
              </a:lnSpc>
            </a:pPr>
            <a:r>
              <a:rPr lang="he-IL" sz="1000" dirty="0" smtClean="0">
                <a:solidFill>
                  <a:srgbClr val="5E4D36"/>
                </a:solidFill>
                <a:latin typeface="Levenim MT" pitchFamily="2" charset="-79"/>
                <a:cs typeface="Levenim MT" pitchFamily="2" charset="-79"/>
              </a:rPr>
              <a:t>יצאה בת קול ואמרה: "</a:t>
            </a:r>
            <a:r>
              <a:rPr lang="he-IL" sz="1000" b="1" dirty="0" smtClean="0">
                <a:solidFill>
                  <a:srgbClr val="5E4D36"/>
                </a:solidFill>
                <a:latin typeface="Levenim MT" pitchFamily="2" charset="-79"/>
                <a:cs typeface="Levenim MT" pitchFamily="2" charset="-79"/>
              </a:rPr>
              <a:t>אלו ואלו דברי א-להים חיים הן</a:t>
            </a:r>
            <a:r>
              <a:rPr lang="he-IL" sz="1000" dirty="0" smtClean="0">
                <a:solidFill>
                  <a:srgbClr val="5E4D36"/>
                </a:solidFill>
                <a:latin typeface="Levenim MT" pitchFamily="2" charset="-79"/>
                <a:cs typeface="Levenim MT" pitchFamily="2" charset="-79"/>
              </a:rPr>
              <a:t> והלכה כבית הלל".</a:t>
            </a:r>
          </a:p>
          <a:p>
            <a:pPr algn="just">
              <a:lnSpc>
                <a:spcPct val="150000"/>
              </a:lnSpc>
            </a:pPr>
            <a:r>
              <a:rPr lang="he-IL" sz="1000" dirty="0" smtClean="0">
                <a:solidFill>
                  <a:srgbClr val="5E4D36"/>
                </a:solidFill>
                <a:latin typeface="Levenim MT" pitchFamily="2" charset="-79"/>
                <a:cs typeface="Levenim MT" pitchFamily="2" charset="-79"/>
              </a:rPr>
              <a:t>וכי מאחר שאלו ואלו דברי א-להים חיים </a:t>
            </a:r>
            <a:r>
              <a:rPr lang="he-IL" sz="1000" b="1" dirty="0" smtClean="0">
                <a:solidFill>
                  <a:srgbClr val="5E4D36"/>
                </a:solidFill>
                <a:latin typeface="Levenim MT" pitchFamily="2" charset="-79"/>
                <a:cs typeface="Levenim MT" pitchFamily="2" charset="-79"/>
              </a:rPr>
              <a:t>מפני מה זכו בית הלל לקבוע הלכה כמותן</a:t>
            </a:r>
            <a:r>
              <a:rPr lang="he-IL" sz="1000" dirty="0" smtClean="0">
                <a:solidFill>
                  <a:srgbClr val="5E4D36"/>
                </a:solidFill>
                <a:latin typeface="Levenim MT" pitchFamily="2" charset="-79"/>
                <a:cs typeface="Levenim MT" pitchFamily="2" charset="-79"/>
              </a:rPr>
              <a:t>? </a:t>
            </a:r>
          </a:p>
          <a:p>
            <a:pPr algn="just">
              <a:lnSpc>
                <a:spcPct val="150000"/>
              </a:lnSpc>
            </a:pPr>
            <a:r>
              <a:rPr lang="he-IL" sz="1000" dirty="0" smtClean="0">
                <a:solidFill>
                  <a:srgbClr val="5E4D36"/>
                </a:solidFill>
                <a:latin typeface="Levenim MT" pitchFamily="2" charset="-79"/>
                <a:cs typeface="Levenim MT" pitchFamily="2" charset="-79"/>
              </a:rPr>
              <a:t>- מפני </a:t>
            </a:r>
            <a:r>
              <a:rPr lang="he-IL" sz="1000" b="1" dirty="0" err="1" smtClean="0">
                <a:solidFill>
                  <a:srgbClr val="5E4D36"/>
                </a:solidFill>
                <a:latin typeface="Levenim MT" pitchFamily="2" charset="-79"/>
                <a:cs typeface="Levenim MT" pitchFamily="2" charset="-79"/>
              </a:rPr>
              <a:t>שנוחין</a:t>
            </a:r>
            <a:r>
              <a:rPr lang="he-IL" sz="1000" b="1" dirty="0" smtClean="0">
                <a:solidFill>
                  <a:srgbClr val="5E4D36"/>
                </a:solidFill>
                <a:latin typeface="Levenim MT" pitchFamily="2" charset="-79"/>
                <a:cs typeface="Levenim MT" pitchFamily="2" charset="-79"/>
              </a:rPr>
              <a:t> </a:t>
            </a:r>
            <a:r>
              <a:rPr lang="he-IL" sz="1000" b="1" dirty="0" err="1" smtClean="0">
                <a:solidFill>
                  <a:srgbClr val="5E4D36"/>
                </a:solidFill>
                <a:latin typeface="Levenim MT" pitchFamily="2" charset="-79"/>
                <a:cs typeface="Levenim MT" pitchFamily="2" charset="-79"/>
              </a:rPr>
              <a:t>ועלובין</a:t>
            </a:r>
            <a:r>
              <a:rPr lang="he-IL" sz="1000" dirty="0" smtClean="0">
                <a:solidFill>
                  <a:srgbClr val="5E4D36"/>
                </a:solidFill>
                <a:latin typeface="Levenim MT" pitchFamily="2" charset="-79"/>
                <a:cs typeface="Levenim MT" pitchFamily="2" charset="-79"/>
              </a:rPr>
              <a:t> היו, </a:t>
            </a:r>
          </a:p>
          <a:p>
            <a:pPr>
              <a:lnSpc>
                <a:spcPct val="150000"/>
              </a:lnSpc>
            </a:pPr>
            <a:r>
              <a:rPr lang="he-IL" sz="1000" dirty="0" smtClean="0">
                <a:solidFill>
                  <a:srgbClr val="5E4D36"/>
                </a:solidFill>
                <a:latin typeface="Levenim MT" pitchFamily="2" charset="-79"/>
                <a:cs typeface="Levenim MT" pitchFamily="2" charset="-79"/>
              </a:rPr>
              <a:t>- </a:t>
            </a:r>
            <a:r>
              <a:rPr lang="he-IL" sz="1000" dirty="0" err="1" smtClean="0">
                <a:solidFill>
                  <a:srgbClr val="5E4D36"/>
                </a:solidFill>
                <a:latin typeface="Levenim MT" pitchFamily="2" charset="-79"/>
                <a:cs typeface="Levenim MT" pitchFamily="2" charset="-79"/>
              </a:rPr>
              <a:t>ושונין</a:t>
            </a:r>
            <a:r>
              <a:rPr lang="he-IL" sz="1000" b="1" dirty="0" smtClean="0">
                <a:solidFill>
                  <a:srgbClr val="5E4D36"/>
                </a:solidFill>
                <a:latin typeface="Levenim MT" pitchFamily="2" charset="-79"/>
                <a:cs typeface="Levenim MT" pitchFamily="2" charset="-79"/>
              </a:rPr>
              <a:t> </a:t>
            </a:r>
            <a:r>
              <a:rPr lang="he-IL" sz="1000" dirty="0" smtClean="0">
                <a:solidFill>
                  <a:srgbClr val="5E4D36"/>
                </a:solidFill>
                <a:latin typeface="Levenim MT" pitchFamily="2" charset="-79"/>
                <a:cs typeface="Levenim MT" pitchFamily="2" charset="-79"/>
              </a:rPr>
              <a:t>[מציינים/לומדים את..]  דבריהן</a:t>
            </a:r>
            <a:r>
              <a:rPr lang="he-IL" sz="1000" b="1" dirty="0" smtClean="0">
                <a:solidFill>
                  <a:srgbClr val="5E4D36"/>
                </a:solidFill>
                <a:latin typeface="Levenim MT" pitchFamily="2" charset="-79"/>
                <a:cs typeface="Levenim MT" pitchFamily="2" charset="-79"/>
              </a:rPr>
              <a:t> ודברי בית שמאי </a:t>
            </a:r>
          </a:p>
          <a:p>
            <a:pPr algn="just">
              <a:lnSpc>
                <a:spcPct val="150000"/>
              </a:lnSpc>
            </a:pPr>
            <a:r>
              <a:rPr lang="he-IL" sz="1000" dirty="0" smtClean="0">
                <a:solidFill>
                  <a:srgbClr val="5E4D36"/>
                </a:solidFill>
                <a:latin typeface="Levenim MT" pitchFamily="2" charset="-79"/>
                <a:cs typeface="Levenim MT" pitchFamily="2" charset="-79"/>
              </a:rPr>
              <a:t>- ולא עוד אלא </a:t>
            </a:r>
            <a:r>
              <a:rPr lang="he-IL" sz="1000" b="1" dirty="0" err="1" smtClean="0">
                <a:solidFill>
                  <a:srgbClr val="5E4D36"/>
                </a:solidFill>
                <a:latin typeface="Levenim MT" pitchFamily="2" charset="-79"/>
                <a:cs typeface="Levenim MT" pitchFamily="2" charset="-79"/>
              </a:rPr>
              <a:t>שמקדימין</a:t>
            </a:r>
            <a:r>
              <a:rPr lang="he-IL" sz="1000" b="1" dirty="0" smtClean="0">
                <a:solidFill>
                  <a:srgbClr val="5E4D36"/>
                </a:solidFill>
                <a:latin typeface="Levenim MT" pitchFamily="2" charset="-79"/>
                <a:cs typeface="Levenim MT" pitchFamily="2" charset="-79"/>
              </a:rPr>
              <a:t> דברי בית שמאי </a:t>
            </a:r>
            <a:r>
              <a:rPr lang="he-IL" sz="1000" dirty="0" smtClean="0">
                <a:solidFill>
                  <a:srgbClr val="5E4D36"/>
                </a:solidFill>
                <a:latin typeface="Levenim MT" pitchFamily="2" charset="-79"/>
                <a:cs typeface="Levenim MT" pitchFamily="2" charset="-79"/>
              </a:rPr>
              <a:t>לדבריהן. </a:t>
            </a:r>
          </a:p>
          <a:p>
            <a:pPr algn="just">
              <a:lnSpc>
                <a:spcPct val="150000"/>
              </a:lnSpc>
            </a:pPr>
            <a:r>
              <a:rPr lang="he-IL" sz="800" dirty="0" smtClean="0">
                <a:solidFill>
                  <a:srgbClr val="5E4D36"/>
                </a:solidFill>
                <a:latin typeface="Levenim MT" pitchFamily="2" charset="-79"/>
                <a:cs typeface="Levenim MT" pitchFamily="2" charset="-79"/>
              </a:rPr>
              <a:t>תלמוד בבלי, מסכת עירובין, דף </a:t>
            </a:r>
            <a:r>
              <a:rPr lang="he-IL" sz="800" dirty="0" err="1" smtClean="0">
                <a:solidFill>
                  <a:srgbClr val="5E4D36"/>
                </a:solidFill>
                <a:latin typeface="Levenim MT" pitchFamily="2" charset="-79"/>
                <a:cs typeface="Levenim MT" pitchFamily="2" charset="-79"/>
              </a:rPr>
              <a:t>יג</a:t>
            </a:r>
            <a:r>
              <a:rPr lang="he-IL" sz="800" dirty="0" smtClean="0">
                <a:solidFill>
                  <a:srgbClr val="5E4D36"/>
                </a:solidFill>
                <a:latin typeface="Levenim MT" pitchFamily="2" charset="-79"/>
                <a:cs typeface="Levenim MT" pitchFamily="2" charset="-79"/>
              </a:rPr>
              <a:t>, עמוד ב</a:t>
            </a:r>
            <a:endParaRPr lang="he-IL" sz="800" dirty="0">
              <a:solidFill>
                <a:srgbClr val="5E4D36"/>
              </a:solidFill>
              <a:latin typeface="Levenim MT" pitchFamily="2" charset="-79"/>
              <a:cs typeface="Levenim MT" pitchFamily="2" charset="-79"/>
            </a:endParaRPr>
          </a:p>
        </p:txBody>
      </p:sp>
      <p:sp>
        <p:nvSpPr>
          <p:cNvPr id="11" name="מלבן 10"/>
          <p:cNvSpPr/>
          <p:nvPr/>
        </p:nvSpPr>
        <p:spPr>
          <a:xfrm>
            <a:off x="381000" y="949196"/>
            <a:ext cx="1971675" cy="5539978"/>
          </a:xfrm>
          <a:prstGeom prst="rect">
            <a:avLst/>
          </a:prstGeom>
        </p:spPr>
        <p:txBody>
          <a:bodyPr wrap="square">
            <a:spAutoFit/>
          </a:bodyPr>
          <a:lstStyle/>
          <a:p>
            <a:pPr>
              <a:lnSpc>
                <a:spcPct val="150000"/>
              </a:lnSpc>
            </a:pPr>
            <a:r>
              <a:rPr lang="he-IL" sz="1400" b="1" dirty="0" smtClean="0">
                <a:solidFill>
                  <a:srgbClr val="5E4D36"/>
                </a:solidFill>
                <a:latin typeface="Levenim MT" pitchFamily="2" charset="-79"/>
                <a:cs typeface="Levenim MT" pitchFamily="2" charset="-79"/>
              </a:rPr>
              <a:t>ג. לא </a:t>
            </a:r>
            <a:r>
              <a:rPr lang="he-IL" sz="1400" b="1" dirty="0" err="1" smtClean="0">
                <a:solidFill>
                  <a:srgbClr val="5E4D36"/>
                </a:solidFill>
                <a:latin typeface="Levenim MT" pitchFamily="2" charset="-79"/>
                <a:cs typeface="Levenim MT" pitchFamily="2" charset="-79"/>
              </a:rPr>
              <a:t>הכל</a:t>
            </a:r>
            <a:r>
              <a:rPr lang="he-IL" sz="1400" b="1" dirty="0" smtClean="0">
                <a:solidFill>
                  <a:srgbClr val="5E4D36"/>
                </a:solidFill>
                <a:latin typeface="Levenim MT" pitchFamily="2" charset="-79"/>
                <a:cs typeface="Levenim MT" pitchFamily="2" charset="-79"/>
              </a:rPr>
              <a:t> מן אללה</a:t>
            </a:r>
          </a:p>
          <a:p>
            <a:pPr>
              <a:lnSpc>
                <a:spcPct val="150000"/>
              </a:lnSpc>
            </a:pPr>
            <a:r>
              <a:rPr lang="he-IL" sz="900" dirty="0" smtClean="0">
                <a:solidFill>
                  <a:srgbClr val="5E4D36"/>
                </a:solidFill>
                <a:latin typeface="Levenim MT" pitchFamily="2" charset="-79"/>
                <a:cs typeface="Levenim MT" pitchFamily="2" charset="-79"/>
              </a:rPr>
              <a:t>מילים ולחן: </a:t>
            </a:r>
            <a:r>
              <a:rPr lang="he-IL" sz="900" dirty="0" err="1" smtClean="0">
                <a:solidFill>
                  <a:srgbClr val="5E4D36"/>
                </a:solidFill>
                <a:latin typeface="Levenim MT" pitchFamily="2" charset="-79"/>
                <a:cs typeface="Levenim MT" pitchFamily="2" charset="-79"/>
              </a:rPr>
              <a:t>איזי</a:t>
            </a:r>
            <a:endParaRPr lang="he-IL" sz="900" dirty="0" smtClean="0">
              <a:solidFill>
                <a:srgbClr val="5E4D36"/>
              </a:solidFill>
              <a:latin typeface="Levenim MT" pitchFamily="2" charset="-79"/>
              <a:cs typeface="Levenim MT" pitchFamily="2" charset="-79"/>
            </a:endParaRPr>
          </a:p>
          <a:p>
            <a:pPr>
              <a:lnSpc>
                <a:spcPct val="150000"/>
              </a:lnSpc>
            </a:pPr>
            <a:endParaRPr lang="he-IL" sz="900" dirty="0" smtClean="0">
              <a:solidFill>
                <a:srgbClr val="5E4D36"/>
              </a:solidFill>
              <a:latin typeface="Levenim MT" pitchFamily="2" charset="-79"/>
              <a:cs typeface="Levenim MT" pitchFamily="2" charset="-79"/>
            </a:endParaRPr>
          </a:p>
          <a:p>
            <a:r>
              <a:rPr lang="he-IL" sz="1000" dirty="0" smtClean="0">
                <a:solidFill>
                  <a:srgbClr val="5E4D36"/>
                </a:solidFill>
                <a:latin typeface="Levenim MT" pitchFamily="2" charset="-79"/>
                <a:cs typeface="Levenim MT" pitchFamily="2" charset="-79"/>
              </a:rPr>
              <a:t>כולם בסך </a:t>
            </a:r>
            <a:r>
              <a:rPr lang="he-IL" sz="1000" dirty="0" err="1" smtClean="0">
                <a:solidFill>
                  <a:srgbClr val="5E4D36"/>
                </a:solidFill>
                <a:latin typeface="Levenim MT" pitchFamily="2" charset="-79"/>
                <a:cs typeface="Levenim MT" pitchFamily="2" charset="-79"/>
              </a:rPr>
              <a:t>הכל</a:t>
            </a:r>
            <a:r>
              <a:rPr lang="he-IL" sz="1000" dirty="0" smtClean="0">
                <a:solidFill>
                  <a:srgbClr val="5E4D36"/>
                </a:solidFill>
                <a:latin typeface="Levenim MT" pitchFamily="2" charset="-79"/>
                <a:cs typeface="Levenim MT" pitchFamily="2" charset="-79"/>
              </a:rPr>
              <a:t> בני אדם </a:t>
            </a:r>
          </a:p>
          <a:p>
            <a:r>
              <a:rPr lang="he-IL" sz="1000" dirty="0" smtClean="0">
                <a:solidFill>
                  <a:srgbClr val="5E4D36"/>
                </a:solidFill>
                <a:latin typeface="Levenim MT" pitchFamily="2" charset="-79"/>
                <a:cs typeface="Levenim MT" pitchFamily="2" charset="-79"/>
              </a:rPr>
              <a:t>הזמן על הכדור פה זמני </a:t>
            </a:r>
            <a:br>
              <a:rPr lang="he-IL" sz="1000" dirty="0" smtClean="0">
                <a:solidFill>
                  <a:srgbClr val="5E4D36"/>
                </a:solidFill>
                <a:latin typeface="Levenim MT" pitchFamily="2" charset="-79"/>
                <a:cs typeface="Levenim MT" pitchFamily="2" charset="-79"/>
              </a:rPr>
            </a:br>
            <a:r>
              <a:rPr lang="he-IL" sz="1000" b="1" dirty="0" smtClean="0">
                <a:solidFill>
                  <a:srgbClr val="5E4D36"/>
                </a:solidFill>
                <a:latin typeface="Levenim MT" pitchFamily="2" charset="-79"/>
                <a:cs typeface="Levenim MT" pitchFamily="2" charset="-79"/>
              </a:rPr>
              <a:t>ואם לא אנסה להבין מי אתה, </a:t>
            </a:r>
          </a:p>
          <a:p>
            <a:r>
              <a:rPr lang="he-IL" sz="1000" b="1" dirty="0" smtClean="0">
                <a:solidFill>
                  <a:srgbClr val="5E4D36"/>
                </a:solidFill>
                <a:latin typeface="Levenim MT" pitchFamily="2" charset="-79"/>
                <a:cs typeface="Levenim MT" pitchFamily="2" charset="-79"/>
              </a:rPr>
              <a:t>אז איך אני אדע מי אני ?</a:t>
            </a:r>
            <a:br>
              <a:rPr lang="he-IL" sz="1000" b="1" dirty="0" smtClean="0">
                <a:solidFill>
                  <a:srgbClr val="5E4D36"/>
                </a:solidFill>
                <a:latin typeface="Levenim MT" pitchFamily="2" charset="-79"/>
                <a:cs typeface="Levenim MT" pitchFamily="2" charset="-79"/>
              </a:rPr>
            </a:br>
            <a:r>
              <a:rPr lang="he-IL" sz="1000" b="1" dirty="0" smtClean="0">
                <a:solidFill>
                  <a:srgbClr val="5E4D36"/>
                </a:solidFill>
                <a:latin typeface="Levenim MT" pitchFamily="2" charset="-79"/>
                <a:cs typeface="Levenim MT" pitchFamily="2" charset="-79"/>
              </a:rPr>
              <a:t>מרוב כל השקרים אני הלכתי לחפש את האמת בעצמי</a:t>
            </a:r>
            <a:r>
              <a:rPr lang="he-IL" sz="1000" dirty="0" smtClean="0">
                <a:solidFill>
                  <a:srgbClr val="5E4D36"/>
                </a:solidFill>
                <a:latin typeface="Levenim MT" pitchFamily="2" charset="-79"/>
                <a:cs typeface="Levenim MT" pitchFamily="2" charset="-79"/>
              </a:rPr>
              <a:t> </a:t>
            </a:r>
            <a:br>
              <a:rPr lang="he-IL" sz="1000" dirty="0" smtClean="0">
                <a:solidFill>
                  <a:srgbClr val="5E4D36"/>
                </a:solidFill>
                <a:latin typeface="Levenim MT" pitchFamily="2" charset="-79"/>
                <a:cs typeface="Levenim MT" pitchFamily="2" charset="-79"/>
              </a:rPr>
            </a:br>
            <a:r>
              <a:rPr lang="he-IL" sz="1000" b="1" dirty="0" smtClean="0">
                <a:solidFill>
                  <a:srgbClr val="5E4D36"/>
                </a:solidFill>
                <a:latin typeface="Levenim MT" pitchFamily="2" charset="-79"/>
                <a:cs typeface="Levenim MT" pitchFamily="2" charset="-79"/>
              </a:rPr>
              <a:t>והוא שומר עליי כן הוא שומר אבל משאיר את הבחירה בידיים שלי </a:t>
            </a:r>
          </a:p>
          <a:p>
            <a:r>
              <a:rPr lang="he-IL" sz="1000" b="1" dirty="0" smtClean="0">
                <a:solidFill>
                  <a:srgbClr val="5E4D36"/>
                </a:solidFill>
                <a:latin typeface="Levenim MT" pitchFamily="2" charset="-79"/>
                <a:cs typeface="Levenim MT" pitchFamily="2" charset="-79"/>
              </a:rPr>
              <a:t/>
            </a:r>
            <a:br>
              <a:rPr lang="he-IL" sz="1000" b="1" dirty="0" smtClean="0">
                <a:solidFill>
                  <a:srgbClr val="5E4D36"/>
                </a:solidFill>
                <a:latin typeface="Levenim MT" pitchFamily="2" charset="-79"/>
                <a:cs typeface="Levenim MT" pitchFamily="2" charset="-79"/>
              </a:rPr>
            </a:br>
            <a:r>
              <a:rPr lang="he-IL" sz="1000" dirty="0" smtClean="0">
                <a:solidFill>
                  <a:srgbClr val="5E4D36"/>
                </a:solidFill>
                <a:latin typeface="Levenim MT" pitchFamily="2" charset="-79"/>
                <a:cs typeface="Levenim MT" pitchFamily="2" charset="-79"/>
              </a:rPr>
              <a:t>לא </a:t>
            </a:r>
            <a:r>
              <a:rPr lang="he-IL" sz="1000" dirty="0" err="1" smtClean="0">
                <a:solidFill>
                  <a:srgbClr val="5E4D36"/>
                </a:solidFill>
                <a:latin typeface="Levenim MT" pitchFamily="2" charset="-79"/>
                <a:cs typeface="Levenim MT" pitchFamily="2" charset="-79"/>
              </a:rPr>
              <a:t>הכל</a:t>
            </a:r>
            <a:r>
              <a:rPr lang="he-IL" sz="1000" dirty="0" smtClean="0">
                <a:solidFill>
                  <a:srgbClr val="5E4D36"/>
                </a:solidFill>
                <a:latin typeface="Levenim MT" pitchFamily="2" charset="-79"/>
                <a:cs typeface="Levenim MT" pitchFamily="2" charset="-79"/>
              </a:rPr>
              <a:t> מן אללה </a:t>
            </a:r>
            <a:br>
              <a:rPr lang="he-IL" sz="1000" dirty="0" smtClean="0">
                <a:solidFill>
                  <a:srgbClr val="5E4D36"/>
                </a:solidFill>
                <a:latin typeface="Levenim MT" pitchFamily="2" charset="-79"/>
                <a:cs typeface="Levenim MT" pitchFamily="2" charset="-79"/>
              </a:rPr>
            </a:br>
            <a:r>
              <a:rPr lang="he-IL" sz="1000" dirty="0" smtClean="0">
                <a:solidFill>
                  <a:srgbClr val="5E4D36"/>
                </a:solidFill>
                <a:latin typeface="Levenim MT" pitchFamily="2" charset="-79"/>
                <a:cs typeface="Levenim MT" pitchFamily="2" charset="-79"/>
              </a:rPr>
              <a:t>כי אם לא נקבל אחד את השני </a:t>
            </a:r>
            <a:br>
              <a:rPr lang="he-IL" sz="1000" dirty="0" smtClean="0">
                <a:solidFill>
                  <a:srgbClr val="5E4D36"/>
                </a:solidFill>
                <a:latin typeface="Levenim MT" pitchFamily="2" charset="-79"/>
                <a:cs typeface="Levenim MT" pitchFamily="2" charset="-79"/>
              </a:rPr>
            </a:br>
            <a:r>
              <a:rPr lang="he-IL" sz="1000" dirty="0" smtClean="0">
                <a:solidFill>
                  <a:srgbClr val="5E4D36"/>
                </a:solidFill>
                <a:latin typeface="Levenim MT" pitchFamily="2" charset="-79"/>
                <a:cs typeface="Levenim MT" pitchFamily="2" charset="-79"/>
              </a:rPr>
              <a:t>גם היושב למעלה לא יצילנו מידינו </a:t>
            </a:r>
          </a:p>
          <a:p>
            <a:r>
              <a:rPr lang="he-IL" sz="1000" dirty="0" smtClean="0">
                <a:solidFill>
                  <a:srgbClr val="5E4D36"/>
                </a:solidFill>
                <a:latin typeface="Levenim MT" pitchFamily="2" charset="-79"/>
                <a:cs typeface="Levenim MT" pitchFamily="2" charset="-79"/>
              </a:rPr>
              <a:t>לא </a:t>
            </a:r>
            <a:r>
              <a:rPr lang="he-IL" sz="1000" dirty="0" err="1" smtClean="0">
                <a:solidFill>
                  <a:srgbClr val="5E4D36"/>
                </a:solidFill>
                <a:latin typeface="Levenim MT" pitchFamily="2" charset="-79"/>
                <a:cs typeface="Levenim MT" pitchFamily="2" charset="-79"/>
              </a:rPr>
              <a:t>הכל</a:t>
            </a:r>
            <a:r>
              <a:rPr lang="he-IL" sz="1000" dirty="0" smtClean="0">
                <a:solidFill>
                  <a:srgbClr val="5E4D36"/>
                </a:solidFill>
                <a:latin typeface="Levenim MT" pitchFamily="2" charset="-79"/>
                <a:cs typeface="Levenim MT" pitchFamily="2" charset="-79"/>
              </a:rPr>
              <a:t> מן אללה </a:t>
            </a:r>
            <a:br>
              <a:rPr lang="he-IL" sz="1000" dirty="0" smtClean="0">
                <a:solidFill>
                  <a:srgbClr val="5E4D36"/>
                </a:solidFill>
                <a:latin typeface="Levenim MT" pitchFamily="2" charset="-79"/>
                <a:cs typeface="Levenim MT" pitchFamily="2" charset="-79"/>
              </a:rPr>
            </a:br>
            <a:r>
              <a:rPr lang="he-IL" sz="1000" dirty="0" smtClean="0">
                <a:solidFill>
                  <a:srgbClr val="5E4D36"/>
                </a:solidFill>
                <a:latin typeface="Levenim MT" pitchFamily="2" charset="-79"/>
                <a:cs typeface="Levenim MT" pitchFamily="2" charset="-79"/>
              </a:rPr>
              <a:t>כי אם לא נקבל אחד את השני </a:t>
            </a:r>
            <a:br>
              <a:rPr lang="he-IL" sz="1000" dirty="0" smtClean="0">
                <a:solidFill>
                  <a:srgbClr val="5E4D36"/>
                </a:solidFill>
                <a:latin typeface="Levenim MT" pitchFamily="2" charset="-79"/>
                <a:cs typeface="Levenim MT" pitchFamily="2" charset="-79"/>
              </a:rPr>
            </a:br>
            <a:r>
              <a:rPr lang="he-IL" sz="1000" dirty="0" smtClean="0">
                <a:solidFill>
                  <a:srgbClr val="5E4D36"/>
                </a:solidFill>
                <a:latin typeface="Levenim MT" pitchFamily="2" charset="-79"/>
                <a:cs typeface="Levenim MT" pitchFamily="2" charset="-79"/>
              </a:rPr>
              <a:t>גם היושב למעלה לא יצילנו מידינו </a:t>
            </a:r>
            <a:br>
              <a:rPr lang="he-IL" sz="1000" dirty="0" smtClean="0">
                <a:solidFill>
                  <a:srgbClr val="5E4D36"/>
                </a:solidFill>
                <a:latin typeface="Levenim MT" pitchFamily="2" charset="-79"/>
                <a:cs typeface="Levenim MT" pitchFamily="2" charset="-79"/>
              </a:rPr>
            </a:br>
            <a:endParaRPr lang="he-IL" sz="1000" dirty="0" smtClean="0">
              <a:solidFill>
                <a:srgbClr val="5E4D36"/>
              </a:solidFill>
              <a:latin typeface="Levenim MT" pitchFamily="2" charset="-79"/>
              <a:cs typeface="Levenim MT" pitchFamily="2" charset="-79"/>
            </a:endParaRPr>
          </a:p>
          <a:p>
            <a:r>
              <a:rPr lang="he-IL" sz="1000" dirty="0" smtClean="0">
                <a:solidFill>
                  <a:srgbClr val="5E4D36"/>
                </a:solidFill>
                <a:latin typeface="Levenim MT" pitchFamily="2" charset="-79"/>
                <a:cs typeface="Levenim MT" pitchFamily="2" charset="-79"/>
              </a:rPr>
              <a:t>עד מתי, נדביק תוויות ניכנע </a:t>
            </a:r>
            <a:r>
              <a:rPr lang="he-IL" sz="1000" dirty="0" err="1" smtClean="0">
                <a:solidFill>
                  <a:srgbClr val="5E4D36"/>
                </a:solidFill>
                <a:latin typeface="Levenim MT" pitchFamily="2" charset="-79"/>
                <a:cs typeface="Levenim MT" pitchFamily="2" charset="-79"/>
              </a:rPr>
              <a:t>לחשיכת</a:t>
            </a:r>
            <a:r>
              <a:rPr lang="he-IL" sz="1000" dirty="0" smtClean="0">
                <a:solidFill>
                  <a:srgbClr val="5E4D36"/>
                </a:solidFill>
                <a:latin typeface="Levenim MT" pitchFamily="2" charset="-79"/>
                <a:cs typeface="Levenim MT" pitchFamily="2" charset="-79"/>
              </a:rPr>
              <a:t> הדעות הקדומות? </a:t>
            </a:r>
            <a:br>
              <a:rPr lang="he-IL" sz="1000" dirty="0" smtClean="0">
                <a:solidFill>
                  <a:srgbClr val="5E4D36"/>
                </a:solidFill>
                <a:latin typeface="Levenim MT" pitchFamily="2" charset="-79"/>
                <a:cs typeface="Levenim MT" pitchFamily="2" charset="-79"/>
              </a:rPr>
            </a:br>
            <a:r>
              <a:rPr lang="en-US" sz="1000" dirty="0" smtClean="0">
                <a:solidFill>
                  <a:srgbClr val="5E4D36"/>
                </a:solidFill>
                <a:latin typeface="Levenim MT" pitchFamily="2" charset="-79"/>
                <a:cs typeface="Levenim MT" pitchFamily="2" charset="-79"/>
              </a:rPr>
              <a:t>I&amp;I </a:t>
            </a:r>
            <a:r>
              <a:rPr lang="he-IL" sz="1000" dirty="0" smtClean="0">
                <a:solidFill>
                  <a:srgbClr val="5E4D36"/>
                </a:solidFill>
                <a:latin typeface="Levenim MT" pitchFamily="2" charset="-79"/>
                <a:cs typeface="Levenim MT" pitchFamily="2" charset="-79"/>
              </a:rPr>
              <a:t> - קיבוץ גלויות או ג'ונגל מפוצץ בנחשים ואריות? </a:t>
            </a:r>
            <a:br>
              <a:rPr lang="he-IL" sz="1000" dirty="0" smtClean="0">
                <a:solidFill>
                  <a:srgbClr val="5E4D36"/>
                </a:solidFill>
                <a:latin typeface="Levenim MT" pitchFamily="2" charset="-79"/>
                <a:cs typeface="Levenim MT" pitchFamily="2" charset="-79"/>
              </a:rPr>
            </a:br>
            <a:r>
              <a:rPr lang="he-IL" sz="1000" dirty="0" smtClean="0">
                <a:solidFill>
                  <a:srgbClr val="5E4D36"/>
                </a:solidFill>
                <a:latin typeface="Levenim MT" pitchFamily="2" charset="-79"/>
                <a:cs typeface="Levenim MT" pitchFamily="2" charset="-79"/>
              </a:rPr>
              <a:t>אני חי בין אלו שאיבדו את התקוות לבין אלו שאיבדו את הראש </a:t>
            </a:r>
            <a:br>
              <a:rPr lang="he-IL" sz="1000" dirty="0" smtClean="0">
                <a:solidFill>
                  <a:srgbClr val="5E4D36"/>
                </a:solidFill>
                <a:latin typeface="Levenim MT" pitchFamily="2" charset="-79"/>
                <a:cs typeface="Levenim MT" pitchFamily="2" charset="-79"/>
              </a:rPr>
            </a:br>
            <a:r>
              <a:rPr lang="he-IL" sz="1000" dirty="0" smtClean="0">
                <a:solidFill>
                  <a:srgbClr val="5E4D36"/>
                </a:solidFill>
                <a:latin typeface="Levenim MT" pitchFamily="2" charset="-79"/>
                <a:cs typeface="Levenim MT" pitchFamily="2" charset="-79"/>
              </a:rPr>
              <a:t>הלוואי נמצא טיפת חמלה לאלו שסובלים כי לא נעים להם לדרוש</a:t>
            </a:r>
            <a:br>
              <a:rPr lang="he-IL" sz="1000" dirty="0" smtClean="0">
                <a:solidFill>
                  <a:srgbClr val="5E4D36"/>
                </a:solidFill>
                <a:latin typeface="Levenim MT" pitchFamily="2" charset="-79"/>
                <a:cs typeface="Levenim MT" pitchFamily="2" charset="-79"/>
              </a:rPr>
            </a:br>
            <a:endParaRPr lang="he-IL" sz="1000" dirty="0" smtClean="0">
              <a:solidFill>
                <a:srgbClr val="5E4D36"/>
              </a:solidFill>
              <a:latin typeface="Levenim MT" pitchFamily="2" charset="-79"/>
              <a:cs typeface="Levenim MT" pitchFamily="2" charset="-79"/>
            </a:endParaRPr>
          </a:p>
          <a:p>
            <a:r>
              <a:rPr lang="he-IL" sz="1000" dirty="0" smtClean="0">
                <a:solidFill>
                  <a:srgbClr val="5E4D36"/>
                </a:solidFill>
                <a:latin typeface="Levenim MT" pitchFamily="2" charset="-79"/>
                <a:cs typeface="Levenim MT" pitchFamily="2" charset="-79"/>
              </a:rPr>
              <a:t/>
            </a:r>
            <a:br>
              <a:rPr lang="he-IL" sz="1000" dirty="0" smtClean="0">
                <a:solidFill>
                  <a:srgbClr val="5E4D36"/>
                </a:solidFill>
                <a:latin typeface="Levenim MT" pitchFamily="2" charset="-79"/>
                <a:cs typeface="Levenim MT" pitchFamily="2" charset="-79"/>
              </a:rPr>
            </a:br>
            <a:endParaRPr lang="he-IL" sz="900" dirty="0">
              <a:solidFill>
                <a:srgbClr val="5E4D36"/>
              </a:solidFill>
              <a:latin typeface="Levenim MT" pitchFamily="2" charset="-79"/>
              <a:cs typeface="Levenim MT" pitchFamily="2" charset="-79"/>
            </a:endParaRPr>
          </a:p>
        </p:txBody>
      </p:sp>
      <p:pic>
        <p:nvPicPr>
          <p:cNvPr id="15" name="Picture 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6527" y="5238338"/>
            <a:ext cx="1805415" cy="14415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320635" y="948690"/>
            <a:ext cx="9286503" cy="5632311"/>
          </a:xfrm>
          <a:prstGeom prst="rect">
            <a:avLst/>
          </a:prstGeom>
        </p:spPr>
        <p:txBody>
          <a:bodyPr wrap="square">
            <a:spAutoFit/>
          </a:bodyPr>
          <a:lstStyle/>
          <a:p>
            <a:pPr algn="just"/>
            <a:r>
              <a:rPr lang="he-IL" sz="1000" dirty="0" smtClean="0">
                <a:solidFill>
                  <a:srgbClr val="5E4D36"/>
                </a:solidFill>
                <a:latin typeface="Levenim MT" pitchFamily="2" charset="-79"/>
                <a:cs typeface="Levenim MT" pitchFamily="2" charset="-79"/>
              </a:rPr>
              <a:t>הנחיות למעביר הדף:</a:t>
            </a:r>
          </a:p>
          <a:p>
            <a:pPr algn="just"/>
            <a:r>
              <a:rPr lang="he-IL" sz="1000" dirty="0" smtClean="0">
                <a:solidFill>
                  <a:srgbClr val="5E4D36"/>
                </a:solidFill>
                <a:latin typeface="Levenim MT" pitchFamily="2" charset="-79"/>
                <a:cs typeface="Levenim MT" pitchFamily="2" charset="-79"/>
              </a:rPr>
              <a:t>הרעיון הכללי של הדף הוא להבין שהמחלוקת היא טובה. רק דרך המחלוקת נוכל להגיע לאמת משמעותית ומורכבת. </a:t>
            </a:r>
          </a:p>
          <a:p>
            <a:pPr algn="just"/>
            <a:r>
              <a:rPr lang="he-IL" sz="1000" dirty="0" smtClean="0">
                <a:solidFill>
                  <a:srgbClr val="5E4D36"/>
                </a:solidFill>
                <a:latin typeface="Levenim MT" pitchFamily="2" charset="-79"/>
                <a:cs typeface="Levenim MT" pitchFamily="2" charset="-79"/>
              </a:rPr>
              <a:t>ללא המחלוקת נשאר חד צדדים ובעלי ראיית עולם מצומצמת.</a:t>
            </a:r>
          </a:p>
          <a:p>
            <a:pPr algn="just"/>
            <a:r>
              <a:rPr lang="he-IL" sz="1000" dirty="0" smtClean="0">
                <a:solidFill>
                  <a:srgbClr val="5E4D36"/>
                </a:solidFill>
                <a:latin typeface="Levenim MT" pitchFamily="2" charset="-79"/>
                <a:cs typeface="Levenim MT" pitchFamily="2" charset="-79"/>
              </a:rPr>
              <a:t>כמו כן אנחנו מבקשים להראות שבמחלוקת, המידות הטובות הן תנאי הכרחי לקיומה של מחלוקת מפרה וקרובה לבירור האמת.</a:t>
            </a:r>
          </a:p>
          <a:p>
            <a:pPr algn="just"/>
            <a:endParaRPr lang="he-IL" sz="1000" dirty="0" smtClean="0">
              <a:solidFill>
                <a:srgbClr val="5E4D36"/>
              </a:solidFill>
              <a:latin typeface="Levenim MT" pitchFamily="2" charset="-79"/>
              <a:cs typeface="Levenim MT" pitchFamily="2" charset="-79"/>
            </a:endParaRPr>
          </a:p>
          <a:p>
            <a:pPr algn="just"/>
            <a:r>
              <a:rPr lang="he-IL" sz="1000" u="sng" dirty="0" smtClean="0">
                <a:solidFill>
                  <a:srgbClr val="5E4D36"/>
                </a:solidFill>
                <a:latin typeface="Levenim MT" pitchFamily="2" charset="-79"/>
                <a:cs typeface="Levenim MT" pitchFamily="2" charset="-79"/>
              </a:rPr>
              <a:t>המקור הראשון של הרב קוק:</a:t>
            </a:r>
          </a:p>
          <a:p>
            <a:pPr algn="just"/>
            <a:r>
              <a:rPr lang="he-IL" sz="1000" dirty="0" smtClean="0">
                <a:solidFill>
                  <a:srgbClr val="5E4D36"/>
                </a:solidFill>
                <a:latin typeface="Levenim MT" pitchFamily="2" charset="-79"/>
                <a:cs typeface="Levenim MT" pitchFamily="2" charset="-79"/>
              </a:rPr>
              <a:t>אפשר לתת הקדמה קצרה על הרב קוק: רב אורתודוקסי שעלה לארץ לפני מחמת העולם הראשונה בתקופת העלייה השנייה. בעל תודעה ציונית. התמנה לרב של יפו והמושבות. ראה את אנשי העלייה השנייה ואח"כ השלישית באור חיובי למרות שגם התווכח איתם על נטישת ההלכה. לאחר מלחמת העולם הראשונה התמנה להיות הרב הראשי הראשון לארץ ישראל, והקים את הרבנות הראשית. היה הוגה דעות שכתב הוגות מקורים מורכבת ומרתקת. הרחבה: </a:t>
            </a:r>
            <a:r>
              <a:rPr lang="he-IL" sz="1000" dirty="0" err="1" smtClean="0">
                <a:solidFill>
                  <a:srgbClr val="5E4D36"/>
                </a:solidFill>
                <a:latin typeface="Levenim MT" pitchFamily="2" charset="-79"/>
                <a:cs typeface="Levenim MT" pitchFamily="2" charset="-79"/>
                <a:hlinkClick r:id="rId2"/>
              </a:rPr>
              <a:t>בויקיפדיה</a:t>
            </a:r>
            <a:r>
              <a:rPr lang="he-IL" sz="1000" dirty="0" smtClean="0">
                <a:solidFill>
                  <a:srgbClr val="5E4D36"/>
                </a:solidFill>
                <a:latin typeface="Levenim MT" pitchFamily="2" charset="-79"/>
                <a:cs typeface="Levenim MT" pitchFamily="2" charset="-79"/>
              </a:rPr>
              <a:t>.</a:t>
            </a:r>
          </a:p>
          <a:p>
            <a:pPr algn="just"/>
            <a:r>
              <a:rPr lang="he-IL" sz="1000" dirty="0" smtClean="0">
                <a:solidFill>
                  <a:srgbClr val="5E4D36"/>
                </a:solidFill>
                <a:latin typeface="Levenim MT" pitchFamily="2" charset="-79"/>
                <a:cs typeface="Levenim MT" pitchFamily="2" charset="-79"/>
              </a:rPr>
              <a:t>במקור זה הרב קוק טוען ארבע טענות זו על גבי זו</a:t>
            </a:r>
          </a:p>
          <a:p>
            <a:pPr algn="just"/>
            <a:r>
              <a:rPr lang="he-IL" sz="1000" dirty="0" smtClean="0">
                <a:solidFill>
                  <a:srgbClr val="5E4D36"/>
                </a:solidFill>
                <a:latin typeface="Levenim MT" pitchFamily="2" charset="-79"/>
                <a:cs typeface="Levenim MT" pitchFamily="2" charset="-79"/>
              </a:rPr>
              <a:t>א. האמת מורכבת </a:t>
            </a:r>
          </a:p>
          <a:p>
            <a:pPr algn="just"/>
            <a:r>
              <a:rPr lang="he-IL" sz="1000" dirty="0" smtClean="0">
                <a:solidFill>
                  <a:srgbClr val="5E4D36"/>
                </a:solidFill>
                <a:latin typeface="Levenim MT" pitchFamily="2" charset="-79"/>
                <a:cs typeface="Levenim MT" pitchFamily="2" charset="-79"/>
              </a:rPr>
              <a:t>ב. הדרך להגיע אליה היא בריבוי דעות, דרך המחלוקת</a:t>
            </a:r>
          </a:p>
          <a:p>
            <a:pPr algn="just"/>
            <a:r>
              <a:rPr lang="he-IL" sz="1000" dirty="0" smtClean="0">
                <a:solidFill>
                  <a:srgbClr val="5E4D36"/>
                </a:solidFill>
                <a:latin typeface="Levenim MT" pitchFamily="2" charset="-79"/>
                <a:cs typeface="Levenim MT" pitchFamily="2" charset="-79"/>
              </a:rPr>
              <a:t>ג. בסופו של תהליך, נבין איך הדעות השונות מתחברות לתמונה שלמה שטובה מתמונה החלקית של הדעות החולקות כל אחת לעצמה.</a:t>
            </a:r>
          </a:p>
          <a:p>
            <a:pPr algn="just"/>
            <a:r>
              <a:rPr lang="he-IL" sz="1000" dirty="0" smtClean="0">
                <a:solidFill>
                  <a:srgbClr val="5E4D36"/>
                </a:solidFill>
                <a:latin typeface="Levenim MT" pitchFamily="2" charset="-79"/>
                <a:cs typeface="Levenim MT" pitchFamily="2" charset="-79"/>
              </a:rPr>
              <a:t>ד. מלחמת הדעות היא תנאי לבניין שלם שמביא לשלום. </a:t>
            </a:r>
          </a:p>
          <a:p>
            <a:pPr algn="just"/>
            <a:endParaRPr lang="he-IL" sz="1000" dirty="0" smtClean="0">
              <a:solidFill>
                <a:srgbClr val="5E4D36"/>
              </a:solidFill>
              <a:latin typeface="Levenim MT" pitchFamily="2" charset="-79"/>
              <a:cs typeface="Levenim MT" pitchFamily="2" charset="-79"/>
            </a:endParaRPr>
          </a:p>
          <a:p>
            <a:pPr algn="just"/>
            <a:r>
              <a:rPr lang="he-IL" sz="1000" u="sng" dirty="0" smtClean="0">
                <a:solidFill>
                  <a:srgbClr val="5E4D36"/>
                </a:solidFill>
                <a:latin typeface="Levenim MT" pitchFamily="2" charset="-79"/>
                <a:cs typeface="Levenim MT" pitchFamily="2" charset="-79"/>
              </a:rPr>
              <a:t>המקור השני מהתלמוד הבבלי</a:t>
            </a:r>
          </a:p>
          <a:p>
            <a:pPr algn="just"/>
            <a:r>
              <a:rPr lang="he-IL" sz="1000" dirty="0" smtClean="0">
                <a:solidFill>
                  <a:srgbClr val="5E4D36"/>
                </a:solidFill>
                <a:latin typeface="Levenim MT" pitchFamily="2" charset="-79"/>
                <a:cs typeface="Levenim MT" pitchFamily="2" charset="-79"/>
              </a:rPr>
              <a:t>במקור זה מובאת אמירה של חכמים שמדברים על המחלוקת הקשה והרחבה שהייתה בין שתי מפלגות – בתים בשלהי בית שני – בית הלל ובית שמאי. </a:t>
            </a:r>
          </a:p>
          <a:p>
            <a:pPr algn="just"/>
            <a:r>
              <a:rPr lang="he-IL" sz="1000" dirty="0" smtClean="0">
                <a:solidFill>
                  <a:srgbClr val="5E4D36"/>
                </a:solidFill>
                <a:latin typeface="Levenim MT" pitchFamily="2" charset="-79"/>
                <a:cs typeface="Levenim MT" pitchFamily="2" charset="-79"/>
              </a:rPr>
              <a:t>הבעיה שהחכמים המאוחרים קובעים שגם בית הלל וגם בית שמאי צודקים! בלשונם דברי שני הבתים הם 'דברי א-לוהים חיים'</a:t>
            </a:r>
          </a:p>
          <a:p>
            <a:pPr algn="just"/>
            <a:r>
              <a:rPr lang="he-IL" sz="1000" dirty="0" err="1" smtClean="0">
                <a:solidFill>
                  <a:srgbClr val="5E4D36"/>
                </a:solidFill>
                <a:latin typeface="Levenim MT" pitchFamily="2" charset="-79"/>
                <a:cs typeface="Levenim MT" pitchFamily="2" charset="-79"/>
              </a:rPr>
              <a:t>נצבה</a:t>
            </a:r>
            <a:r>
              <a:rPr lang="he-IL" sz="1000" dirty="0" smtClean="0">
                <a:solidFill>
                  <a:srgbClr val="5E4D36"/>
                </a:solidFill>
                <a:latin typeface="Levenim MT" pitchFamily="2" charset="-79"/>
                <a:cs typeface="Levenim MT" pitchFamily="2" charset="-79"/>
              </a:rPr>
              <a:t> בפני החכמים היא מה צריך לעשות למעשה? האם לנהוג כבית שמאי או כבית הלל? כלומר - מהי ההלכה? על שאלה זו התשובה הייתה שהלכה כבית הלל.</a:t>
            </a:r>
          </a:p>
          <a:p>
            <a:pPr algn="just"/>
            <a:r>
              <a:rPr lang="he-IL" sz="1000" dirty="0" smtClean="0">
                <a:solidFill>
                  <a:srgbClr val="5E4D36"/>
                </a:solidFill>
                <a:latin typeface="Levenim MT" pitchFamily="2" charset="-79"/>
                <a:cs typeface="Levenim MT" pitchFamily="2" charset="-79"/>
              </a:rPr>
              <a:t>ברוב המקרים הנטייה להבין את משמעות ההכרעה – הלכה כבית הלל – כהכרעה מי צודק!</a:t>
            </a:r>
          </a:p>
          <a:p>
            <a:pPr algn="just"/>
            <a:r>
              <a:rPr lang="he-IL" sz="1000" dirty="0" smtClean="0">
                <a:solidFill>
                  <a:srgbClr val="5E4D36"/>
                </a:solidFill>
                <a:latin typeface="Levenim MT" pitchFamily="2" charset="-79"/>
                <a:cs typeface="Levenim MT" pitchFamily="2" charset="-79"/>
              </a:rPr>
              <a:t>התלמוד מתנגד למסקנה זו. כלומר למרות שההכרעה המעשית היא כבית הלל, יש אמת גם בדברי בית שמאי.</a:t>
            </a:r>
          </a:p>
          <a:p>
            <a:pPr algn="just"/>
            <a:r>
              <a:rPr lang="he-IL" sz="1000" dirty="0" smtClean="0">
                <a:solidFill>
                  <a:srgbClr val="5E4D36"/>
                </a:solidFill>
                <a:latin typeface="Levenim MT" pitchFamily="2" charset="-79"/>
                <a:cs typeface="Levenim MT" pitchFamily="2" charset="-79"/>
              </a:rPr>
              <a:t>אם כך נשאלת השאלה אז </a:t>
            </a:r>
            <a:r>
              <a:rPr lang="he-IL" sz="1000" b="1" dirty="0" smtClean="0">
                <a:solidFill>
                  <a:srgbClr val="5E4D36"/>
                </a:solidFill>
                <a:latin typeface="Levenim MT" pitchFamily="2" charset="-79"/>
                <a:cs typeface="Levenim MT" pitchFamily="2" charset="-79"/>
              </a:rPr>
              <a:t>למה ההלכה כבית הלל באופן כל כך גורף</a:t>
            </a:r>
            <a:r>
              <a:rPr lang="he-IL" sz="1000" dirty="0" smtClean="0">
                <a:solidFill>
                  <a:srgbClr val="5E4D36"/>
                </a:solidFill>
                <a:latin typeface="Levenim MT" pitchFamily="2" charset="-79"/>
                <a:cs typeface="Levenim MT" pitchFamily="2" charset="-79"/>
              </a:rPr>
              <a:t>?</a:t>
            </a:r>
          </a:p>
          <a:p>
            <a:pPr algn="just"/>
            <a:r>
              <a:rPr lang="he-IL" sz="1000" dirty="0" smtClean="0">
                <a:solidFill>
                  <a:srgbClr val="5E4D36"/>
                </a:solidFill>
                <a:latin typeface="Levenim MT" pitchFamily="2" charset="-79"/>
                <a:cs typeface="Levenim MT" pitchFamily="2" charset="-79"/>
              </a:rPr>
              <a:t>תשובת החכמים מפתיעה, ואינה קשורה בהכרח להגעה אל האמת הרעיונית: </a:t>
            </a:r>
          </a:p>
          <a:p>
            <a:pPr algn="just"/>
            <a:r>
              <a:rPr lang="he-IL" sz="1000" dirty="0" smtClean="0">
                <a:solidFill>
                  <a:srgbClr val="5E4D36"/>
                </a:solidFill>
                <a:latin typeface="Levenim MT" pitchFamily="2" charset="-79"/>
                <a:cs typeface="Levenim MT" pitchFamily="2" charset="-79"/>
              </a:rPr>
              <a:t>א. מפני שבית הלל הם בעלי מידות טובות – נוחים  ועלובים. ב. מפני שבית הלל בלומדם את הסוגיה למדו גם את דעתם של בית שמאי, ולא רק זאת אלא שקודם למדו את בית שמאי ורק אח"כ את </a:t>
            </a:r>
            <a:r>
              <a:rPr lang="he-IL" sz="1000" b="1" dirty="0" smtClean="0">
                <a:solidFill>
                  <a:srgbClr val="5E4D36"/>
                </a:solidFill>
                <a:latin typeface="Levenim MT" pitchFamily="2" charset="-79"/>
                <a:cs typeface="Levenim MT" pitchFamily="2" charset="-79"/>
              </a:rPr>
              <a:t>דעתם</a:t>
            </a:r>
            <a:r>
              <a:rPr lang="he-IL" sz="1000" dirty="0" smtClean="0">
                <a:solidFill>
                  <a:srgbClr val="5E4D36"/>
                </a:solidFill>
                <a:latin typeface="Levenim MT" pitchFamily="2" charset="-79"/>
                <a:cs typeface="Levenim MT" pitchFamily="2" charset="-79"/>
              </a:rPr>
              <a:t> (וזה אומר שהם הצליחו תמיד להבין גם את האמת שבדעתם של בית שמאי, וזהו כוחם).</a:t>
            </a:r>
          </a:p>
          <a:p>
            <a:pPr algn="just"/>
            <a:r>
              <a:rPr lang="he-IL" sz="1000" dirty="0" smtClean="0">
                <a:solidFill>
                  <a:srgbClr val="5E4D36"/>
                </a:solidFill>
                <a:latin typeface="Levenim MT" pitchFamily="2" charset="-79"/>
                <a:cs typeface="Levenim MT" pitchFamily="2" charset="-79"/>
              </a:rPr>
              <a:t>משמעות דברים אלו היא: ההכרעה אינה אפה שהטיעון הוא יותר חד או חכם או אפה שהאינטלקט יותר חזק. </a:t>
            </a:r>
          </a:p>
          <a:p>
            <a:pPr algn="just"/>
            <a:r>
              <a:rPr lang="he-IL" sz="1000" dirty="0" smtClean="0">
                <a:solidFill>
                  <a:srgbClr val="5E4D36"/>
                </a:solidFill>
                <a:latin typeface="Levenim MT" pitchFamily="2" charset="-79"/>
                <a:cs typeface="Levenim MT" pitchFamily="2" charset="-79"/>
              </a:rPr>
              <a:t>הסיכוי שמשהו יכוון יותר לאמת היא </a:t>
            </a:r>
            <a:r>
              <a:rPr lang="he-IL" sz="1000" b="1" dirty="0" smtClean="0">
                <a:solidFill>
                  <a:srgbClr val="5E4D36"/>
                </a:solidFill>
                <a:latin typeface="Levenim MT" pitchFamily="2" charset="-79"/>
                <a:cs typeface="Levenim MT" pitchFamily="2" charset="-79"/>
              </a:rPr>
              <a:t>מפני שהוא מבין את תפיסת החלוקים עליו, מפני שהוא יודע לייצג את דעת המתנגדים</a:t>
            </a:r>
            <a:r>
              <a:rPr lang="he-IL" sz="1000" dirty="0" smtClean="0">
                <a:solidFill>
                  <a:srgbClr val="5E4D36"/>
                </a:solidFill>
                <a:latin typeface="Levenim MT" pitchFamily="2" charset="-79"/>
                <a:cs typeface="Levenim MT" pitchFamily="2" charset="-79"/>
              </a:rPr>
              <a:t>. ממילא סיכוייו לכוון יותר לאמת היא גדולה יותר. משמע החתירה לאמת איננה רק בשכל. היא תלויה הרבה מאוד גם במידות הטובות. שהרי השכל שלנו מאוד מושפע מאגו ומידות רעות אחרות. בנקודה זו אפשר ורצוי להרחיב ולהעמיק.</a:t>
            </a:r>
          </a:p>
          <a:p>
            <a:pPr algn="just"/>
            <a:r>
              <a:rPr lang="he-IL" sz="1000" dirty="0" smtClean="0">
                <a:solidFill>
                  <a:srgbClr val="5E4D36"/>
                </a:solidFill>
                <a:latin typeface="Levenim MT" pitchFamily="2" charset="-79"/>
                <a:cs typeface="Levenim MT" pitchFamily="2" charset="-79"/>
              </a:rPr>
              <a:t>מכאן אנו מבינים יותר את המהות של תרבות הלמידה היהודית, מידות טובות כדרך הטובה ביותר להגיע אל האמת, מתוך מחלוקת וריבוי דעות</a:t>
            </a:r>
          </a:p>
          <a:p>
            <a:pPr algn="just"/>
            <a:endParaRPr lang="he-IL" sz="1000" dirty="0" smtClean="0">
              <a:solidFill>
                <a:srgbClr val="5E4D36"/>
              </a:solidFill>
              <a:latin typeface="Levenim MT" pitchFamily="2" charset="-79"/>
              <a:cs typeface="Levenim MT" pitchFamily="2" charset="-79"/>
            </a:endParaRPr>
          </a:p>
          <a:p>
            <a:pPr algn="just"/>
            <a:r>
              <a:rPr lang="he-IL" sz="1000" u="sng" dirty="0" smtClean="0">
                <a:solidFill>
                  <a:srgbClr val="5E4D36"/>
                </a:solidFill>
                <a:latin typeface="Levenim MT" pitchFamily="2" charset="-79"/>
                <a:cs typeface="Levenim MT" pitchFamily="2" charset="-79"/>
              </a:rPr>
              <a:t>המקור השלישי – לא </a:t>
            </a:r>
            <a:r>
              <a:rPr lang="he-IL" sz="1000" u="sng" dirty="0" err="1" smtClean="0">
                <a:solidFill>
                  <a:srgbClr val="5E4D36"/>
                </a:solidFill>
                <a:latin typeface="Levenim MT" pitchFamily="2" charset="-79"/>
                <a:cs typeface="Levenim MT" pitchFamily="2" charset="-79"/>
              </a:rPr>
              <a:t>הכל</a:t>
            </a:r>
            <a:r>
              <a:rPr lang="he-IL" sz="1000" u="sng" dirty="0" smtClean="0">
                <a:solidFill>
                  <a:srgbClr val="5E4D36"/>
                </a:solidFill>
                <a:latin typeface="Levenim MT" pitchFamily="2" charset="-79"/>
                <a:cs typeface="Levenim MT" pitchFamily="2" charset="-79"/>
              </a:rPr>
              <a:t> מן אללה</a:t>
            </a:r>
          </a:p>
          <a:p>
            <a:pPr algn="just"/>
            <a:r>
              <a:rPr lang="he-IL" sz="1000" dirty="0" smtClean="0">
                <a:solidFill>
                  <a:srgbClr val="5E4D36"/>
                </a:solidFill>
                <a:latin typeface="Levenim MT" pitchFamily="2" charset="-79"/>
                <a:cs typeface="Levenim MT" pitchFamily="2" charset="-79"/>
              </a:rPr>
              <a:t>שיר זה מדגיש שני מוקדים. </a:t>
            </a:r>
          </a:p>
          <a:p>
            <a:pPr algn="just"/>
            <a:r>
              <a:rPr lang="he-IL" sz="1000" dirty="0" smtClean="0">
                <a:solidFill>
                  <a:srgbClr val="5E4D36"/>
                </a:solidFill>
                <a:latin typeface="Levenim MT" pitchFamily="2" charset="-79"/>
                <a:cs typeface="Levenim MT" pitchFamily="2" charset="-79"/>
              </a:rPr>
              <a:t>המוקד הראשון הוא החובה שבהיכרות עם האחר על מנת להגדיר את העצמיות של האדם.</a:t>
            </a:r>
          </a:p>
          <a:p>
            <a:pPr algn="just"/>
            <a:r>
              <a:rPr lang="he-IL" sz="1000" dirty="0" smtClean="0">
                <a:solidFill>
                  <a:srgbClr val="5E4D36"/>
                </a:solidFill>
                <a:latin typeface="Levenim MT" pitchFamily="2" charset="-79"/>
                <a:cs typeface="Levenim MT" pitchFamily="2" charset="-79"/>
              </a:rPr>
              <a:t>המוקד השני הוא ש"לא </a:t>
            </a:r>
            <a:r>
              <a:rPr lang="he-IL" sz="1000" dirty="0" err="1" smtClean="0">
                <a:solidFill>
                  <a:srgbClr val="5E4D36"/>
                </a:solidFill>
                <a:latin typeface="Levenim MT" pitchFamily="2" charset="-79"/>
                <a:cs typeface="Levenim MT" pitchFamily="2" charset="-79"/>
              </a:rPr>
              <a:t>הכל</a:t>
            </a:r>
            <a:r>
              <a:rPr lang="he-IL" sz="1000" dirty="0" smtClean="0">
                <a:solidFill>
                  <a:srgbClr val="5E4D36"/>
                </a:solidFill>
                <a:latin typeface="Levenim MT" pitchFamily="2" charset="-79"/>
                <a:cs typeface="Levenim MT" pitchFamily="2" charset="-79"/>
              </a:rPr>
              <a:t> מן אללה", זאת אומרת שישנם דברים שהם לחלוטין תלויים בנו, ואחד מהם הוא עבודת המידות על מנת לתת מקום לאחר ולמהותו. בנוסף, מוקד זה מוסיף שלפעמים יש </a:t>
            </a:r>
            <a:r>
              <a:rPr lang="he-IL" sz="1000" dirty="0" err="1" smtClean="0">
                <a:solidFill>
                  <a:srgbClr val="5E4D36"/>
                </a:solidFill>
                <a:latin typeface="Levenim MT" pitchFamily="2" charset="-79"/>
                <a:cs typeface="Levenim MT" pitchFamily="2" charset="-79"/>
              </a:rPr>
              <a:t>נטיה</a:t>
            </a:r>
            <a:r>
              <a:rPr lang="he-IL" sz="1000" dirty="0" smtClean="0">
                <a:solidFill>
                  <a:srgbClr val="5E4D36"/>
                </a:solidFill>
                <a:latin typeface="Levenim MT" pitchFamily="2" charset="-79"/>
                <a:cs typeface="Levenim MT" pitchFamily="2" charset="-79"/>
              </a:rPr>
              <a:t> לפעול בשם האל ובכך להפסיד את המידות הטובות ואת ההיכרות עם האחר.</a:t>
            </a:r>
            <a:endParaRPr lang="he-IL" sz="1000" dirty="0" smtClean="0">
              <a:solidFill>
                <a:srgbClr val="5E4D36"/>
              </a:solidFill>
              <a:latin typeface="Levenim MT" pitchFamily="2" charset="-79"/>
              <a:cs typeface="Levenim MT"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p14="http://schemas.microsoft.com/office/powerpoint/2010/main" xmlns=""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2912</TotalTime>
  <Words>1012</Words>
  <Application>Microsoft Office PowerPoint</Application>
  <PresentationFormat>A4 Paper (210x297 mm)‎</PresentationFormat>
  <Paragraphs>77</Paragraphs>
  <Slides>3</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vt:i4>
      </vt:variant>
    </vt:vector>
  </HeadingPairs>
  <TitlesOfParts>
    <vt:vector size="4" baseType="lpstr">
      <vt:lpstr>1_ערכת נושא Office</vt:lpstr>
      <vt:lpstr>יום רצח רבין - האמת, המחלוקת והמידות הטובות </vt:lpstr>
      <vt:lpstr>שקופית 2</vt:lpstr>
      <vt:lpstr>שקופית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asus</cp:lastModifiedBy>
  <cp:revision>66</cp:revision>
  <cp:lastPrinted>2016-01-02T09:56:53Z</cp:lastPrinted>
  <dcterms:created xsi:type="dcterms:W3CDTF">2016-01-01T12:13:36Z</dcterms:created>
  <dcterms:modified xsi:type="dcterms:W3CDTF">2016-05-30T19:00:53Z</dcterms:modified>
</cp:coreProperties>
</file>