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0993" autoAdjust="0"/>
    <p:restoredTop sz="98566" autoAdjust="0"/>
  </p:normalViewPr>
  <p:slideViewPr>
    <p:cSldViewPr snapToGrid="0">
      <p:cViewPr>
        <p:scale>
          <a:sx n="100" d="100"/>
          <a:sy n="100" d="100"/>
        </p:scale>
        <p:origin x="-864" y="57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sz="1050" dirty="0" smtClean="0"/>
              <a:t>יום העצמאות – חזון שיש לו רגליים</a:t>
            </a:r>
            <a:endParaRPr lang="he-IL" sz="2000" dirty="0"/>
          </a:p>
        </p:txBody>
      </p:sp>
      <p:pic>
        <p:nvPicPr>
          <p:cNvPr id="3" name="מציין מיקום של תמונה 2"/>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3852" r="3852"/>
          <a:stretch>
            <a:fillRect/>
          </a:stretch>
        </p:blipFill>
        <p:spPr>
          <a:xfrm>
            <a:off x="2570728" y="5426014"/>
            <a:ext cx="797044" cy="1236721"/>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כשקוראים את הרצל ביומנו,  ומבינים את התודעה שבה הוא פעל בזמן אמת, זה יכול להפתיע.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לפי תיאוריו, בתחילת הדרך הדיבור על מדינת היה מעורר צחוק.</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הבנה זו יכולה לעורר ולהאיר אותנו בעשייה השגרתית בה אנחנו עוסקים ביום יום האירגוני – בשמירות, במרעה, בשטח ביבניאל, בהקמת טרסה, בהטבת שטח מרעה, כמו גם בלימוד, בהעמקת התודעה, ובהבנת עומק המעשה שלנו.</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היכולת להיות בתודעה </a:t>
            </a:r>
            <a:r>
              <a:rPr lang="he-IL" sz="700" dirty="0" err="1" smtClean="0">
                <a:solidFill>
                  <a:schemeClr val="bg1"/>
                </a:solidFill>
                <a:latin typeface="Levenim MT" panose="02010502060101010101" pitchFamily="2" charset="-79"/>
                <a:cs typeface="Levenim MT" panose="02010502060101010101" pitchFamily="2" charset="-79"/>
              </a:rPr>
              <a:t>חזונית</a:t>
            </a:r>
            <a:r>
              <a:rPr lang="he-IL" sz="700" dirty="0" smtClean="0">
                <a:solidFill>
                  <a:schemeClr val="bg1"/>
                </a:solidFill>
                <a:latin typeface="Levenim MT" panose="02010502060101010101" pitchFamily="2" charset="-79"/>
                <a:cs typeface="Levenim MT" panose="02010502060101010101" pitchFamily="2" charset="-79"/>
              </a:rPr>
              <a:t> בזמן אמת (יחד עם רגליים על הקרקע) היא הכוח החזק ביותר לעשייה חיובית, מתוך עצמיות ועצמאות. </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מנגד צריך להיזהר מלבלבל בין חזון לאוטופיה.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באוטופיה יש עוצמה, אך גם תעתוע -  סכנה שיש להכיר אותה כדברי המשורר: "מרחוק נדלק אור - אל תסטה, כדי שתוכל לחזור". </a:t>
            </a: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זה ננסה לברר את ההבדל בין אוטופיה לחזון, ולהבין את תפקידו של כל אחד מהם.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כמו גם להתחבר אל היכולת להיות בזמן אמת מחובר </a:t>
            </a:r>
            <a:r>
              <a:rPr lang="he-IL" sz="700" dirty="0" smtClean="0">
                <a:solidFill>
                  <a:schemeClr val="bg1"/>
                </a:solidFill>
                <a:latin typeface="Levenim MT" panose="02010502060101010101" pitchFamily="2" charset="-79"/>
                <a:cs typeface="Levenim MT" panose="02010502060101010101" pitchFamily="2" charset="-79"/>
              </a:rPr>
              <a:t>אל </a:t>
            </a:r>
            <a:r>
              <a:rPr lang="he-IL" sz="700" smtClean="0">
                <a:solidFill>
                  <a:schemeClr val="bg1"/>
                </a:solidFill>
                <a:latin typeface="Levenim MT" panose="02010502060101010101" pitchFamily="2" charset="-79"/>
                <a:cs typeface="Levenim MT" panose="02010502060101010101" pitchFamily="2" charset="-79"/>
              </a:rPr>
              <a:t>נהחזון</a:t>
            </a:r>
            <a:r>
              <a:rPr lang="he-IL" sz="700" dirty="0" smtClean="0">
                <a:solidFill>
                  <a:schemeClr val="bg1"/>
                </a:solidFill>
                <a:latin typeface="Levenim MT" panose="02010502060101010101" pitchFamily="2" charset="-79"/>
                <a:cs typeface="Levenim MT" panose="02010502060101010101" pitchFamily="2" charset="-79"/>
              </a:rPr>
              <a:t>. </a:t>
            </a:r>
          </a:p>
        </p:txBody>
      </p:sp>
      <p:sp>
        <p:nvSpPr>
          <p:cNvPr id="13" name="מלבן 12"/>
          <p:cNvSpPr/>
          <p:nvPr/>
        </p:nvSpPr>
        <p:spPr>
          <a:xfrm>
            <a:off x="6682740" y="3597095"/>
            <a:ext cx="2796540" cy="1669849"/>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אוטופיה – </a:t>
            </a:r>
            <a:r>
              <a:rPr lang="he-IL" sz="700" b="1" dirty="0" smtClean="0">
                <a:solidFill>
                  <a:srgbClr val="5E4D36"/>
                </a:solidFill>
                <a:latin typeface="Levenim MT" panose="02010502060101010101" pitchFamily="2" charset="-79"/>
                <a:cs typeface="Levenim MT" panose="02010502060101010101" pitchFamily="2" charset="-79"/>
              </a:rPr>
              <a:t>'ואנשים זורמים יחד ללא גבולות'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מהי אוטופיה על פי השיר. תנו דוגמאות נוספות לאוטופיה.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לדעתכם הנאמר בשיר יכול להתקיים במציאות? במדינתנו?</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חזון – '</a:t>
            </a:r>
            <a:r>
              <a:rPr lang="he-IL" sz="700" b="1" dirty="0" err="1">
                <a:solidFill>
                  <a:srgbClr val="5E4D36"/>
                </a:solidFill>
                <a:latin typeface="Levenim MT" panose="02010502060101010101" pitchFamily="2" charset="-79"/>
                <a:cs typeface="Levenim MT" panose="02010502060101010101" pitchFamily="2" charset="-79"/>
              </a:rPr>
              <a:t>בבזל</a:t>
            </a:r>
            <a:r>
              <a:rPr lang="he-IL" sz="700" b="1" dirty="0">
                <a:solidFill>
                  <a:srgbClr val="5E4D36"/>
                </a:solidFill>
                <a:latin typeface="Levenim MT" panose="02010502060101010101" pitchFamily="2" charset="-79"/>
                <a:cs typeface="Levenim MT" panose="02010502060101010101" pitchFamily="2" charset="-79"/>
              </a:rPr>
              <a:t> הקמתי את מדינת היהודים'</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מהו חזון על פי דבריו של הרצל, תנו דוגמאות נוספות לחזון.</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בין חזון לאוטופיה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ההבדל בין חזון לאוטופיה? מה </a:t>
            </a:r>
            <a:r>
              <a:rPr lang="he-IL" sz="700" dirty="0">
                <a:solidFill>
                  <a:srgbClr val="5E4D36"/>
                </a:solidFill>
                <a:latin typeface="Levenim MT" panose="02010502060101010101" pitchFamily="2" charset="-79"/>
                <a:cs typeface="Levenim MT" panose="02010502060101010101" pitchFamily="2" charset="-79"/>
              </a:rPr>
              <a:t>התפקיד של כל אחד מהם</a:t>
            </a:r>
            <a:r>
              <a:rPr lang="he-IL" sz="700" dirty="0" smtClean="0">
                <a:solidFill>
                  <a:srgbClr val="5E4D36"/>
                </a:solidFill>
                <a:latin typeface="Levenim MT" panose="02010502060101010101" pitchFamily="2" charset="-79"/>
                <a:cs typeface="Levenim MT" panose="02010502060101010101" pitchFamily="2" charset="-79"/>
              </a:rPr>
              <a:t>?</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 מהו החזון הבא שכדאי לנסות "לבנות" ביום העצמאות הזה?</a:t>
            </a:r>
          </a:p>
          <a:p>
            <a:pPr marL="17145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00" b="1" dirty="0">
                <a:solidFill>
                  <a:srgbClr val="5E4D36"/>
                </a:solidFill>
                <a:latin typeface="Levenim MT" pitchFamily="2" charset="-79"/>
                <a:cs typeface="Levenim MT" pitchFamily="2" charset="-79"/>
              </a:rPr>
              <a:t>א. </a:t>
            </a:r>
            <a:r>
              <a:rPr lang="he-IL" sz="900" b="1" dirty="0" smtClean="0">
                <a:solidFill>
                  <a:srgbClr val="5E4D36"/>
                </a:solidFill>
                <a:latin typeface="Levenim MT" pitchFamily="2" charset="-79"/>
                <a:cs typeface="Levenim MT" pitchFamily="2" charset="-79"/>
              </a:rPr>
              <a:t>אוטופיה – </a:t>
            </a:r>
          </a:p>
          <a:p>
            <a:pPr>
              <a:spcAft>
                <a:spcPts val="600"/>
              </a:spcAft>
            </a:pPr>
            <a:r>
              <a:rPr lang="he-IL" sz="900" b="1" dirty="0" smtClean="0">
                <a:solidFill>
                  <a:srgbClr val="5E4D36"/>
                </a:solidFill>
                <a:latin typeface="Levenim MT" pitchFamily="2" charset="-79"/>
                <a:cs typeface="Levenim MT" pitchFamily="2" charset="-79"/>
              </a:rPr>
              <a:t>'ואנשים ביחד זורמים ללא גבולות'</a:t>
            </a:r>
            <a:endParaRPr lang="he-IL" sz="900" b="1" dirty="0">
              <a:solidFill>
                <a:srgbClr val="5E4D36"/>
              </a:solidFill>
              <a:latin typeface="Levenim MT" pitchFamily="2" charset="-79"/>
              <a:cs typeface="Levenim MT" pitchFamily="2" charset="-79"/>
            </a:endParaRPr>
          </a:p>
          <a:p>
            <a:pPr>
              <a:lnSpc>
                <a:spcPts val="1000"/>
              </a:lnSpc>
            </a:pPr>
            <a:r>
              <a:rPr lang="he-IL" sz="600" b="1" dirty="0" smtClean="0">
                <a:solidFill>
                  <a:srgbClr val="5E4D36"/>
                </a:solidFill>
                <a:latin typeface="Levenim MT" pitchFamily="2" charset="-79"/>
                <a:cs typeface="Levenim MT" pitchFamily="2" charset="-79"/>
              </a:rPr>
              <a:t>מילים ולחן: ג'ון לנון</a:t>
            </a: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r>
              <a:rPr lang="he-IL" sz="600" b="1" dirty="0" smtClean="0">
                <a:solidFill>
                  <a:srgbClr val="5E4D36"/>
                </a:solidFill>
                <a:latin typeface="Levenim MT" pitchFamily="2" charset="-79"/>
                <a:cs typeface="Levenim MT" pitchFamily="2" charset="-79"/>
              </a:rPr>
              <a:t>תרגום: דן אלמגור</a:t>
            </a: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שאין גן עדן וגם לא </a:t>
            </a:r>
            <a:r>
              <a:rPr lang="he-IL" sz="700" dirty="0" err="1" smtClean="0">
                <a:solidFill>
                  <a:srgbClr val="5E4D36"/>
                </a:solidFill>
                <a:latin typeface="Levenim MT" pitchFamily="2" charset="-79"/>
                <a:cs typeface="Levenim MT" pitchFamily="2" charset="-79"/>
              </a:rPr>
              <a:t>גיהנום</a:t>
            </a:r>
            <a:r>
              <a:rPr lang="he-IL" sz="700" dirty="0" smtClean="0">
                <a:solidFill>
                  <a:srgbClr val="5E4D36"/>
                </a:solidFill>
                <a:latin typeface="Levenim MT" pitchFamily="2" charset="-79"/>
                <a:cs typeface="Levenim MT" pitchFamily="2" charset="-79"/>
              </a:rPr>
              <a:t>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שרק שמיים תכלת  פרושים שם במרום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עולם של שקט אין זה כבר חלום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אדם בלי פחד חופשי מדאגות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ואנשים ביחד זורמים ללא גבולות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פשוט חיים בנחת עם אותן המשאלות.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אולי תגיד שרק חלמתי אך זה כוחו של החלום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אם נדמיין אותו ביחד נגשים אותו עכשיו היום.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עכשיו את שנינו באהבה טובה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האופק לפנינו מקרין חום ושלווה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תנשום את מה שבינינו נכון שיש תקווה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אולי תגיד שרק חלמתי אך זה כוחו של החלום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אם נדמיין אותו ביחד נגשים אותו עכשיו היום.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שאין גן עדן וגם לא </a:t>
            </a:r>
            <a:r>
              <a:rPr lang="he-IL" sz="700" dirty="0" err="1" smtClean="0">
                <a:solidFill>
                  <a:srgbClr val="5E4D36"/>
                </a:solidFill>
                <a:latin typeface="Levenim MT" pitchFamily="2" charset="-79"/>
                <a:cs typeface="Levenim MT" pitchFamily="2" charset="-79"/>
              </a:rPr>
              <a:t>גיהנום</a:t>
            </a:r>
            <a:r>
              <a:rPr lang="he-IL" sz="700" dirty="0" smtClean="0">
                <a:solidFill>
                  <a:srgbClr val="5E4D36"/>
                </a:solidFill>
                <a:latin typeface="Levenim MT" pitchFamily="2" charset="-79"/>
                <a:cs typeface="Levenim MT" pitchFamily="2" charset="-79"/>
              </a:rPr>
              <a:t>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שרק שמיים תכלת פרושים שם במרום. </a:t>
            </a:r>
            <a:endParaRPr lang="he-IL" sz="600" dirty="0">
              <a:solidFill>
                <a:srgbClr val="5E4D36"/>
              </a:solidFill>
              <a:latin typeface="Levenim MT" pitchFamily="2" charset="-79"/>
              <a:cs typeface="Levenim MT"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בין חזון לאוטופיה</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מה ההבדל בין </a:t>
            </a:r>
            <a:r>
              <a:rPr lang="he-IL" sz="700" b="1" dirty="0" smtClean="0">
                <a:solidFill>
                  <a:srgbClr val="5E4D36"/>
                </a:solidFill>
                <a:latin typeface="Levenim MT" panose="02010502060101010101" pitchFamily="2" charset="-79"/>
                <a:cs typeface="Levenim MT" panose="02010502060101010101" pitchFamily="2" charset="-79"/>
              </a:rPr>
              <a:t>אוטופיה</a:t>
            </a:r>
            <a:r>
              <a:rPr lang="he-IL" sz="700" dirty="0" smtClean="0">
                <a:solidFill>
                  <a:srgbClr val="5E4D36"/>
                </a:solidFill>
                <a:latin typeface="Levenim MT" panose="02010502060101010101" pitchFamily="2" charset="-79"/>
                <a:cs typeface="Levenim MT" panose="02010502060101010101" pitchFamily="2" charset="-79"/>
              </a:rPr>
              <a:t> ל</a:t>
            </a:r>
            <a:r>
              <a:rPr lang="he-IL" sz="700" b="1" dirty="0" smtClean="0">
                <a:solidFill>
                  <a:srgbClr val="5E4D36"/>
                </a:solidFill>
                <a:latin typeface="Levenim MT" panose="02010502060101010101" pitchFamily="2" charset="-79"/>
                <a:cs typeface="Levenim MT" panose="02010502060101010101" pitchFamily="2" charset="-79"/>
              </a:rPr>
              <a:t>חזון</a:t>
            </a:r>
            <a:r>
              <a:rPr lang="he-IL" sz="700"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ניתן לומר ש</a:t>
            </a:r>
            <a:r>
              <a:rPr lang="he-IL" sz="700" b="1" dirty="0" smtClean="0">
                <a:solidFill>
                  <a:srgbClr val="5E4D36"/>
                </a:solidFill>
                <a:latin typeface="Levenim MT" panose="02010502060101010101" pitchFamily="2" charset="-79"/>
                <a:cs typeface="Levenim MT" panose="02010502060101010101" pitchFamily="2" charset="-79"/>
              </a:rPr>
              <a:t>אוטופיה</a:t>
            </a:r>
            <a:r>
              <a:rPr lang="he-IL" sz="700" dirty="0" smtClean="0">
                <a:solidFill>
                  <a:srgbClr val="5E4D36"/>
                </a:solidFill>
                <a:latin typeface="Levenim MT" panose="02010502060101010101" pitchFamily="2" charset="-79"/>
                <a:cs typeface="Levenim MT" panose="02010502060101010101" pitchFamily="2" charset="-79"/>
              </a:rPr>
              <a:t> היא הציור האידיאלי ביותר שניתן להעלות בדמיון. ניתן לומר שציור זה אולי לעולם לא יתממש במלואו במציאות.</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גם ב</a:t>
            </a:r>
            <a:r>
              <a:rPr lang="he-IL" sz="700" b="1" dirty="0" smtClean="0">
                <a:solidFill>
                  <a:srgbClr val="5E4D36"/>
                </a:solidFill>
                <a:latin typeface="Levenim MT" panose="02010502060101010101" pitchFamily="2" charset="-79"/>
                <a:cs typeface="Levenim MT" panose="02010502060101010101" pitchFamily="2" charset="-79"/>
              </a:rPr>
              <a:t>חזון </a:t>
            </a:r>
            <a:r>
              <a:rPr lang="he-IL" sz="700" dirty="0" smtClean="0">
                <a:solidFill>
                  <a:srgbClr val="5E4D36"/>
                </a:solidFill>
                <a:latin typeface="Levenim MT" panose="02010502060101010101" pitchFamily="2" charset="-79"/>
                <a:cs typeface="Levenim MT" panose="02010502060101010101" pitchFamily="2" charset="-79"/>
              </a:rPr>
              <a:t>יש התבוננות רוחנית ואף חלום, אבל הם כבר מנסים להתכנס למציאות. בדרך כלל, חזון מנסה לשאוף לאוטופיה כלשהי, כמו אידיאל השלום שרוב עמי העולם מחפשים אותו שהמוני צורות ואופנים.</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אי אפשר לו לקיבוץ אנושי כלשהו להחזיק זמן רב ולהתקדם ללא חזון. בין אם זה זוגיות, משפחה, עסק מדינה או עם.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ללא חזון, או שהקיבוץ האנושי מתפרק, או שהוא מתמקם במצב סטטי, ועובר להילוך סרק.</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אבל השלב השלישי הוא הקשה ביותר, ה</a:t>
            </a:r>
            <a:r>
              <a:rPr lang="he-IL" sz="700" b="1" dirty="0" smtClean="0">
                <a:solidFill>
                  <a:srgbClr val="5E4D36"/>
                </a:solidFill>
                <a:latin typeface="Levenim MT" panose="02010502060101010101" pitchFamily="2" charset="-79"/>
                <a:cs typeface="Levenim MT" panose="02010502060101010101" pitchFamily="2" charset="-79"/>
              </a:rPr>
              <a:t>מימוש בפועל</a:t>
            </a:r>
            <a:r>
              <a:rPr lang="he-IL" sz="700" dirty="0" smtClean="0">
                <a:solidFill>
                  <a:srgbClr val="5E4D36"/>
                </a:solidFill>
                <a:latin typeface="Levenim MT" panose="02010502060101010101" pitchFamily="2" charset="-79"/>
                <a:cs typeface="Levenim MT" panose="02010502060101010101" pitchFamily="2" charset="-79"/>
              </a:rPr>
              <a:t>. כאשר הדבר האמיתי קורה, קשה מאוד לראות אותו באורו של החזון. דרושה יכולת של אומץ חזוני כדי לעשות מעשה ובזמן האמת להבין את משמעותו. הרצל הבין זאת בזמן אמת. ולכן הוא חוזה מדינת היהודים.</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כאשר לא מצליחים לאחוז גם במציאות וגם בחזון, </a:t>
            </a:r>
            <a:r>
              <a:rPr lang="he-IL" sz="700" dirty="0" err="1" smtClean="0">
                <a:solidFill>
                  <a:srgbClr val="5E4D36"/>
                </a:solidFill>
                <a:latin typeface="Levenim MT" panose="02010502060101010101" pitchFamily="2" charset="-79"/>
                <a:cs typeface="Levenim MT" panose="02010502060101010101" pitchFamily="2" charset="-79"/>
              </a:rPr>
              <a:t>היאוש</a:t>
            </a:r>
            <a:r>
              <a:rPr lang="he-IL" sz="700" dirty="0" smtClean="0">
                <a:solidFill>
                  <a:srgbClr val="5E4D36"/>
                </a:solidFill>
                <a:latin typeface="Levenim MT" panose="02010502060101010101" pitchFamily="2" charset="-79"/>
                <a:cs typeface="Levenim MT" panose="02010502060101010101" pitchFamily="2" charset="-79"/>
              </a:rPr>
              <a:t> יכול להתפשט.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ובאופן </a:t>
            </a:r>
            <a:r>
              <a:rPr lang="he-IL" sz="700" dirty="0" err="1" smtClean="0">
                <a:solidFill>
                  <a:srgbClr val="5E4D36"/>
                </a:solidFill>
                <a:latin typeface="Levenim MT" panose="02010502060101010101" pitchFamily="2" charset="-79"/>
                <a:cs typeface="Levenim MT" panose="02010502060101010101" pitchFamily="2" charset="-79"/>
              </a:rPr>
              <a:t>פרדוקסלי</a:t>
            </a:r>
            <a:r>
              <a:rPr lang="he-IL" sz="700" dirty="0" smtClean="0">
                <a:solidFill>
                  <a:srgbClr val="5E4D36"/>
                </a:solidFill>
                <a:latin typeface="Levenim MT" panose="02010502060101010101" pitchFamily="2" charset="-79"/>
                <a:cs typeface="Levenim MT" panose="02010502060101010101" pitchFamily="2" charset="-79"/>
              </a:rPr>
              <a:t> דווקא אחיזה חזקה באוטופיה יכולה להגביר את </a:t>
            </a:r>
            <a:r>
              <a:rPr lang="he-IL" sz="700" dirty="0" err="1" smtClean="0">
                <a:solidFill>
                  <a:srgbClr val="5E4D36"/>
                </a:solidFill>
                <a:latin typeface="Levenim MT" panose="02010502060101010101" pitchFamily="2" charset="-79"/>
                <a:cs typeface="Levenim MT" panose="02010502060101010101" pitchFamily="2" charset="-79"/>
              </a:rPr>
              <a:t>היאוש</a:t>
            </a:r>
            <a:r>
              <a:rPr lang="he-IL" sz="700" dirty="0" smtClean="0">
                <a:solidFill>
                  <a:srgbClr val="5E4D36"/>
                </a:solidFill>
                <a:latin typeface="Levenim MT" panose="02010502060101010101" pitchFamily="2" charset="-79"/>
                <a:cs typeface="Levenim MT" panose="02010502060101010101" pitchFamily="2" charset="-79"/>
              </a:rPr>
              <a:t>, כי היא מדגישה את הפער בין האוטופיה למציאות.</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יום העצמאות הוא יום </a:t>
            </a:r>
            <a:r>
              <a:rPr lang="he-IL" sz="700" dirty="0" err="1" smtClean="0">
                <a:solidFill>
                  <a:srgbClr val="5E4D36"/>
                </a:solidFill>
                <a:latin typeface="Levenim MT" panose="02010502060101010101" pitchFamily="2" charset="-79"/>
                <a:cs typeface="Levenim MT" panose="02010502060101010101" pitchFamily="2" charset="-79"/>
              </a:rPr>
              <a:t>מצויין</a:t>
            </a:r>
            <a:r>
              <a:rPr lang="he-IL" sz="700" dirty="0" smtClean="0">
                <a:solidFill>
                  <a:srgbClr val="5E4D36"/>
                </a:solidFill>
                <a:latin typeface="Levenim MT" panose="02010502060101010101" pitchFamily="2" charset="-79"/>
                <a:cs typeface="Levenim MT" panose="02010502060101010101" pitchFamily="2" charset="-79"/>
              </a:rPr>
              <a:t> לבחון ראשית כל עד כמה נוכח החזון בחיינו. עד כמה אנחנו פועלים מתוך חזון ועצמיות (ולכן עצמאות) ועד כמה אנו נגררים לפעול מתוך עימות עם המציאות ותו לא.</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בנוסף, יש לברר עד כמה מפת הדרכים של החזון ברורה לנו. באין חזון יפרע עם – יפרע מלשון יתפזר ויתפורר., במקום לברר את עצמיותו.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ואולי החשוב ביותר, הוא הבירור, מהו החלק הנוסף באוטופיה ובשאיפות, אותו אפשר להכניס לחזון האפשרי, מתוך עצמאות אמיתית. כדוגמה ניתן לציין את האחדות בעמנו, שווה לחלום על זה בחזון.  לפחות על עוד צעד</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חזון – </a:t>
            </a: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a:t>
            </a:r>
            <a:r>
              <a:rPr lang="he-IL" sz="950" b="1" dirty="0" err="1" smtClean="0">
                <a:solidFill>
                  <a:srgbClr val="5E4D36"/>
                </a:solidFill>
                <a:latin typeface="Levenim MT" panose="02010502060101010101" pitchFamily="2" charset="-79"/>
                <a:cs typeface="Levenim MT" panose="02010502060101010101" pitchFamily="2" charset="-79"/>
              </a:rPr>
              <a:t>בבזל</a:t>
            </a:r>
            <a:r>
              <a:rPr lang="he-IL" sz="950" b="1" dirty="0" smtClean="0">
                <a:solidFill>
                  <a:srgbClr val="5E4D36"/>
                </a:solidFill>
                <a:latin typeface="Levenim MT" panose="02010502060101010101" pitchFamily="2" charset="-79"/>
                <a:cs typeface="Levenim MT" panose="02010502060101010101" pitchFamily="2" charset="-79"/>
              </a:rPr>
              <a:t> הקמתי את מדינת היהודים'</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אם אצמצם את הקונגרס </a:t>
            </a:r>
            <a:r>
              <a:rPr lang="he-IL" sz="700" dirty="0" err="1">
                <a:solidFill>
                  <a:srgbClr val="5E4D36"/>
                </a:solidFill>
                <a:latin typeface="Levenim MT" panose="02010502060101010101" pitchFamily="2" charset="-79"/>
                <a:cs typeface="Levenim MT" panose="02010502060101010101" pitchFamily="2" charset="-79"/>
              </a:rPr>
              <a:t>הבזילאי</a:t>
            </a:r>
            <a:r>
              <a:rPr lang="he-IL" sz="700" dirty="0">
                <a:solidFill>
                  <a:srgbClr val="5E4D36"/>
                </a:solidFill>
                <a:latin typeface="Levenim MT" panose="02010502060101010101" pitchFamily="2" charset="-79"/>
                <a:cs typeface="Levenim MT" panose="02010502060101010101" pitchFamily="2" charset="-79"/>
              </a:rPr>
              <a:t> באמרה אחת — שמתוך זהירות לא אשמיע אותה בפומבי — הרי היא זו: </a:t>
            </a:r>
            <a:r>
              <a:rPr lang="he-IL" sz="700" dirty="0" err="1">
                <a:solidFill>
                  <a:srgbClr val="5E4D36"/>
                </a:solidFill>
                <a:latin typeface="Levenim MT" panose="02010502060101010101" pitchFamily="2" charset="-79"/>
                <a:cs typeface="Levenim MT" panose="02010502060101010101" pitchFamily="2" charset="-79"/>
              </a:rPr>
              <a:t>בבזל</a:t>
            </a:r>
            <a:r>
              <a:rPr lang="he-IL" sz="700" dirty="0">
                <a:solidFill>
                  <a:srgbClr val="5E4D36"/>
                </a:solidFill>
                <a:latin typeface="Levenim MT" panose="02010502060101010101" pitchFamily="2" charset="-79"/>
                <a:cs typeface="Levenim MT" panose="02010502060101010101" pitchFamily="2" charset="-79"/>
              </a:rPr>
              <a:t> יסדתי את מדינת היהודים.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לו </a:t>
            </a:r>
            <a:r>
              <a:rPr lang="he-IL" sz="700" dirty="0">
                <a:solidFill>
                  <a:srgbClr val="5E4D36"/>
                </a:solidFill>
                <a:latin typeface="Levenim MT" panose="02010502060101010101" pitchFamily="2" charset="-79"/>
                <a:cs typeface="Levenim MT" panose="02010502060101010101" pitchFamily="2" charset="-79"/>
              </a:rPr>
              <a:t>אמרתי זאת היום בפומבי,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התשובה צחוק מכל עֵבר. אולי בעוד חמש שנים, לכל היותר בעוד חמישים שנה, יכירו בה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המדינה </a:t>
            </a:r>
            <a:r>
              <a:rPr lang="he-IL" sz="700" dirty="0">
                <a:solidFill>
                  <a:srgbClr val="5E4D36"/>
                </a:solidFill>
                <a:latin typeface="Levenim MT" panose="02010502060101010101" pitchFamily="2" charset="-79"/>
                <a:cs typeface="Levenim MT" panose="02010502060101010101" pitchFamily="2" charset="-79"/>
              </a:rPr>
              <a:t>מיוסדת בעיקר על רצון־העם במדינה, ואם תמצא לומר: אפילו על רצון היחיד שהנו חזק למדי (״המדינה — זו אני״, </a:t>
            </a:r>
            <a:r>
              <a:rPr lang="he-IL" sz="700" dirty="0" err="1">
                <a:solidFill>
                  <a:srgbClr val="5E4D36"/>
                </a:solidFill>
                <a:latin typeface="Levenim MT" panose="02010502060101010101" pitchFamily="2" charset="-79"/>
                <a:cs typeface="Levenim MT" panose="02010502060101010101" pitchFamily="2" charset="-79"/>
              </a:rPr>
              <a:t>לואי</a:t>
            </a:r>
            <a:r>
              <a:rPr lang="he-IL" sz="700" dirty="0">
                <a:solidFill>
                  <a:srgbClr val="5E4D36"/>
                </a:solidFill>
                <a:latin typeface="Levenim MT" panose="02010502060101010101" pitchFamily="2" charset="-79"/>
                <a:cs typeface="Levenim MT" panose="02010502060101010101" pitchFamily="2" charset="-79"/>
              </a:rPr>
              <a:t> </a:t>
            </a:r>
            <a:r>
              <a:rPr lang="en-US" sz="700" dirty="0" smtClean="0">
                <a:solidFill>
                  <a:srgbClr val="5E4D36"/>
                </a:solidFill>
                <a:latin typeface="Levenim MT" panose="02010502060101010101" pitchFamily="2" charset="-79"/>
                <a:cs typeface="Levenim MT" panose="02010502060101010101" pitchFamily="2" charset="-79"/>
              </a:rPr>
              <a:t>XIV </a:t>
            </a:r>
            <a:r>
              <a:rPr lang="he-IL" sz="700" dirty="0" smtClean="0">
                <a:solidFill>
                  <a:srgbClr val="5E4D36"/>
                </a:solidFill>
                <a:latin typeface="Levenim MT" panose="02010502060101010101" pitchFamily="2" charset="-79"/>
                <a:cs typeface="Levenim MT" panose="02010502060101010101" pitchFamily="2" charset="-79"/>
              </a:rPr>
              <a:t>)</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הטריטוריה </a:t>
            </a:r>
            <a:r>
              <a:rPr lang="he-IL" sz="700" dirty="0">
                <a:solidFill>
                  <a:srgbClr val="5E4D36"/>
                </a:solidFill>
                <a:latin typeface="Levenim MT" panose="02010502060101010101" pitchFamily="2" charset="-79"/>
                <a:cs typeface="Levenim MT" panose="02010502060101010101" pitchFamily="2" charset="-79"/>
              </a:rPr>
              <a:t>היא רק המצע הגשמי, המדינה היא דבר שבהפשטה גם במקום שיש לה טריטוריה. מדינת־</a:t>
            </a:r>
            <a:r>
              <a:rPr lang="he-IL" sz="700" dirty="0" err="1">
                <a:solidFill>
                  <a:srgbClr val="5E4D36"/>
                </a:solidFill>
                <a:latin typeface="Levenim MT" panose="02010502060101010101" pitchFamily="2" charset="-79"/>
                <a:cs typeface="Levenim MT" panose="02010502060101010101" pitchFamily="2" charset="-79"/>
              </a:rPr>
              <a:t>הכנסיה</a:t>
            </a:r>
            <a:r>
              <a:rPr lang="he-IL" sz="700" dirty="0">
                <a:solidFill>
                  <a:srgbClr val="5E4D36"/>
                </a:solidFill>
                <a:latin typeface="Levenim MT" panose="02010502060101010101" pitchFamily="2" charset="-79"/>
                <a:cs typeface="Levenim MT" panose="02010502060101010101" pitchFamily="2" charset="-79"/>
              </a:rPr>
              <a:t> קיימת גם בלי טריטוריה; לולא זאת לא היה האפיפיור מושל.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err="1" smtClean="0">
                <a:solidFill>
                  <a:srgbClr val="5E4D36"/>
                </a:solidFill>
                <a:latin typeface="Levenim MT" panose="02010502060101010101" pitchFamily="2" charset="-79"/>
                <a:cs typeface="Levenim MT" panose="02010502060101010101" pitchFamily="2" charset="-79"/>
              </a:rPr>
              <a:t>בבזל</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יצרתי </a:t>
            </a:r>
            <a:r>
              <a:rPr lang="he-IL" sz="700" dirty="0" err="1">
                <a:solidFill>
                  <a:srgbClr val="5E4D36"/>
                </a:solidFill>
                <a:latin typeface="Levenim MT" panose="02010502060101010101" pitchFamily="2" charset="-79"/>
                <a:cs typeface="Levenim MT" panose="02010502060101010101" pitchFamily="2" charset="-79"/>
              </a:rPr>
              <a:t>איפוא</a:t>
            </a:r>
            <a:r>
              <a:rPr lang="he-IL" sz="700" dirty="0">
                <a:solidFill>
                  <a:srgbClr val="5E4D36"/>
                </a:solidFill>
                <a:latin typeface="Levenim MT" panose="02010502060101010101" pitchFamily="2" charset="-79"/>
                <a:cs typeface="Levenim MT" panose="02010502060101010101" pitchFamily="2" charset="-79"/>
              </a:rPr>
              <a:t> את הדבר המופשט הזה, שמשום כך הוא בלתי־נראה לרבים.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כמעט </a:t>
            </a:r>
            <a:r>
              <a:rPr lang="he-IL" sz="700" dirty="0">
                <a:solidFill>
                  <a:srgbClr val="5E4D36"/>
                </a:solidFill>
                <a:latin typeface="Levenim MT" panose="02010502060101010101" pitchFamily="2" charset="-79"/>
                <a:cs typeface="Levenim MT" panose="02010502060101010101" pitchFamily="2" charset="-79"/>
              </a:rPr>
              <a:t>באמצעים הדלים ביותר.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לאט־</a:t>
            </a:r>
            <a:r>
              <a:rPr lang="he-IL" sz="700" dirty="0" err="1" smtClean="0">
                <a:solidFill>
                  <a:srgbClr val="5E4D36"/>
                </a:solidFill>
                <a:latin typeface="Levenim MT" panose="02010502060101010101" pitchFamily="2" charset="-79"/>
                <a:cs typeface="Levenim MT" panose="02010502060101010101" pitchFamily="2" charset="-79"/>
              </a:rPr>
              <a:t>לאט</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אחזתי בנימי לבותיהם ונטעתי בהם את מצב־הרוח של המדינה, ועוררתי בהם את ההרגשה שהם הנם האסיפה הלאומית</a:t>
            </a:r>
            <a:r>
              <a:rPr lang="he-IL" sz="700" dirty="0" smtClean="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תאודור הרצל, עניין היהודים – ספרי יומן, 1985–1904, ירושלים 1997–2001, א', עמ' 482.</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9" name="מציין מיקום של תמונה 3"/>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4615395" y="4913623"/>
            <a:ext cx="1483480" cy="1672057"/>
          </a:xfr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a:t>
            </a:r>
            <a:r>
              <a:rPr lang="he-IL" smtClean="0"/>
              <a:t>דף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85000"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1050" dirty="0"/>
              <a:t>בגדול, כפי שנכתב ברקע, הרעיון של השיעור להבהיר את ההבדל בין </a:t>
            </a:r>
            <a:r>
              <a:rPr lang="he-IL" sz="1050" dirty="0" err="1"/>
              <a:t>רוטפיה</a:t>
            </a:r>
            <a:r>
              <a:rPr lang="he-IL" sz="1050" dirty="0"/>
              <a:t> לחזון, את הצורך בשניהם, את התפקיד של כל אחד מהם, ואת הסכנה שבהתבלבלות ביניהם. כאשר הופכים אוטופיה לחזון ומנסים לכפות את האוטופיה על המציאות בכוח. ואז נכשלים, מתייאשים ונופלים.</a:t>
            </a:r>
          </a:p>
          <a:p>
            <a:pPr marL="0" indent="0" algn="just">
              <a:lnSpc>
                <a:spcPct val="150000"/>
              </a:lnSpc>
              <a:buNone/>
            </a:pPr>
            <a:r>
              <a:rPr lang="he-IL" sz="1050" u="sng" dirty="0" smtClean="0"/>
              <a:t>א. אוטופיה </a:t>
            </a:r>
            <a:r>
              <a:rPr lang="he-IL" sz="1050" u="sng" dirty="0"/>
              <a:t>– 'ואנשים זורמים יחד ללא גבולות'</a:t>
            </a:r>
          </a:p>
          <a:p>
            <a:pPr marL="0" indent="0" algn="just">
              <a:lnSpc>
                <a:spcPct val="150000"/>
              </a:lnSpc>
              <a:buNone/>
            </a:pPr>
            <a:r>
              <a:rPr lang="he-IL" sz="1050" dirty="0"/>
              <a:t>אנחנו מציעים לקרוא את השיר, ולאפשר ללומדים לדבר עליו. ההנחה שחלק מהלומדים יפלו בפח ויראו בשיר חזון למימוש. סביב זה אפשר לקיים דיון האל האפשרות להפוך את האוטופיה בשיר למציאות ומן הסתם יהיו לומדים שיצביעו על הכישלונות והסכנות שהתייחסות לשיר כחזון למימוש.</a:t>
            </a:r>
          </a:p>
          <a:p>
            <a:pPr marL="0" indent="0" algn="just">
              <a:lnSpc>
                <a:spcPct val="150000"/>
              </a:lnSpc>
              <a:buNone/>
            </a:pPr>
            <a:r>
              <a:rPr lang="he-IL" sz="1050" dirty="0"/>
              <a:t>כאן המקום לפתוח את הדיון ולהבין מה מקומה של האוטופיה, האם עלינו לוותר עליה בשל הסכנה? האם אין מקום לחלום רחוק על עולם אידאלי?</a:t>
            </a:r>
          </a:p>
          <a:p>
            <a:pPr marL="0" indent="0" algn="just">
              <a:lnSpc>
                <a:spcPct val="150000"/>
              </a:lnSpc>
              <a:buNone/>
            </a:pPr>
            <a:r>
              <a:rPr lang="he-IL" sz="1050" dirty="0"/>
              <a:t>השלב הבא יכול להיות סבב חלומות אוטופיים שכל לומד מעלה וההסבר שלו למה זה אוטופיה ולא חזון? במילים אחרות מה בחלום הזה עושה אותו </a:t>
            </a:r>
            <a:r>
              <a:rPr lang="he-IL" sz="1050" dirty="0" err="1"/>
              <a:t>בילתי</a:t>
            </a:r>
            <a:r>
              <a:rPr lang="he-IL" sz="1050" dirty="0"/>
              <a:t> ישים בעולמינו המורכב ודורש עולם אחר ומושלם?</a:t>
            </a:r>
          </a:p>
          <a:p>
            <a:pPr marL="0" indent="0" algn="just">
              <a:lnSpc>
                <a:spcPct val="150000"/>
              </a:lnSpc>
              <a:buNone/>
            </a:pPr>
            <a:r>
              <a:rPr lang="he-IL" sz="1050" dirty="0"/>
              <a:t>אפשר גם להעלות את הרעיון שאוטופיה נוצרת פעמים רבות מתוך החיסרון שמציק למי שיותר אם האוטופיה. כלומר אם נביא מדבר על עולם ללא מלחמות, כנראה שבימיו המלחמות היו קשות ואכזריות. </a:t>
            </a:r>
          </a:p>
          <a:p>
            <a:pPr marL="0" indent="0" algn="just">
              <a:lnSpc>
                <a:spcPct val="150000"/>
              </a:lnSpc>
              <a:buNone/>
            </a:pPr>
            <a:r>
              <a:rPr lang="he-IL" sz="1050" u="sng" dirty="0" smtClean="0"/>
              <a:t>ב. חזון </a:t>
            </a:r>
            <a:r>
              <a:rPr lang="he-IL" sz="1050" u="sng" dirty="0"/>
              <a:t>– '</a:t>
            </a:r>
            <a:r>
              <a:rPr lang="he-IL" sz="1050" u="sng" dirty="0" err="1"/>
              <a:t>בבזל</a:t>
            </a:r>
            <a:r>
              <a:rPr lang="he-IL" sz="1050" u="sng" dirty="0"/>
              <a:t> הקמתי את מדינת היהודים'</a:t>
            </a:r>
          </a:p>
          <a:p>
            <a:pPr marL="0" indent="0" algn="just">
              <a:lnSpc>
                <a:spcPct val="150000"/>
              </a:lnSpc>
              <a:buNone/>
            </a:pPr>
            <a:r>
              <a:rPr lang="he-IL" sz="1050" dirty="0"/>
              <a:t>מומלץ לקרוא את דבריו של הרצל ולקיים דיון ראשוני -  מהו חזון על פי דבריו של הרצל, תנו דוגמאות נוספות לחזון. אפשר לשוב לקיים סבב של חזונות תוך שכל אחד מסביר מדוע החזון שהוא מדבר עליו מחובר למציאות ומתאפשר תיאורטית להתקיים בעולם המוגבל שלנו.</a:t>
            </a:r>
          </a:p>
          <a:p>
            <a:pPr marL="0" indent="0" algn="just">
              <a:lnSpc>
                <a:spcPct val="150000"/>
              </a:lnSpc>
              <a:buNone/>
            </a:pPr>
            <a:r>
              <a:rPr lang="he-IL" sz="1050" dirty="0"/>
              <a:t>חשוב לקיים דיון גם על היכולת של הרצל בזמן אמת להבין שהוא עושה מעשה היסטורי, ומצד שני להבין שאחרים יתקשו לראות את זה. מה התחושה במצב כזה? האם חוויתם תחושה דומה?</a:t>
            </a:r>
          </a:p>
          <a:p>
            <a:pPr marL="0" indent="0" algn="just">
              <a:lnSpc>
                <a:spcPct val="150000"/>
              </a:lnSpc>
              <a:buNone/>
            </a:pPr>
            <a:r>
              <a:rPr lang="he-IL" sz="1050" dirty="0"/>
              <a:t>נסו לדייק בדבריו של הרצל - מהו ההסבר שלו לכך שהחזון שלו הוא מעשי ושהקונגרס היה מעשה שמצד אחד רחוק מאוד ממדינה, אך הוא ראה בכך צעד מכריע? איזו תובנה אפשר לחלץ מההבנה הזו? </a:t>
            </a:r>
          </a:p>
          <a:p>
            <a:pPr marL="0" indent="0" algn="just">
              <a:lnSpc>
                <a:spcPct val="150000"/>
              </a:lnSpc>
              <a:buNone/>
            </a:pPr>
            <a:r>
              <a:rPr lang="he-IL" sz="1050" dirty="0"/>
              <a:t>הצעה שלנו בקצרה – ישנם תהליכים רבים שמתחילים בתודעה או במעשה סמלי שיוצר תודעה. בעל </a:t>
            </a:r>
            <a:r>
              <a:rPr lang="he-IL" sz="1050" dirty="0" err="1"/>
              <a:t>החוזון</a:t>
            </a:r>
            <a:r>
              <a:rPr lang="he-IL" sz="1050" dirty="0"/>
              <a:t> יכול להבין את זה וליצור את המעשה הסמלי הזה ולהבין שהוא יצר משהו שלתווך ארוך – לטוב או לרע.</a:t>
            </a:r>
          </a:p>
          <a:p>
            <a:pPr marL="0" indent="0" algn="just">
              <a:lnSpc>
                <a:spcPct val="150000"/>
              </a:lnSpc>
              <a:buNone/>
            </a:pPr>
            <a:r>
              <a:rPr lang="he-IL" sz="1050" dirty="0"/>
              <a:t>למשל: קריעת ברך והצעת נישואין – מעשה סמלי שיכול ליצור 60שנות נישואין אהבה ועשרות צאצאים. ולהיפך, לזרוק איזו מילה כ"כ רעה לבן/בת הזוג שברור שאחרי שום דבר לא יראה אותו דבר.</a:t>
            </a:r>
          </a:p>
          <a:p>
            <a:pPr marL="0" indent="0" algn="just">
              <a:lnSpc>
                <a:spcPct val="150000"/>
              </a:lnSpc>
              <a:buNone/>
            </a:pPr>
            <a:r>
              <a:rPr lang="he-IL" sz="1050" dirty="0"/>
              <a:t>כך גם בתהליכים מורכבים יותר במעגלים רחבים יותר.  </a:t>
            </a:r>
          </a:p>
          <a:p>
            <a:pPr marL="0" indent="0" algn="just">
              <a:lnSpc>
                <a:spcPct val="150000"/>
              </a:lnSpc>
              <a:buNone/>
            </a:pPr>
            <a:endParaRPr lang="he-IL" sz="1050" dirty="0"/>
          </a:p>
          <a:p>
            <a:pPr marL="0" indent="0" algn="just">
              <a:lnSpc>
                <a:spcPct val="150000"/>
              </a:lnSpc>
              <a:buNone/>
            </a:pPr>
            <a:r>
              <a:rPr lang="he-IL" sz="1050" u="sng" dirty="0" smtClean="0"/>
              <a:t>ג. בין </a:t>
            </a:r>
            <a:r>
              <a:rPr lang="he-IL" sz="1050" u="sng" dirty="0"/>
              <a:t>חזון לאוטופיה</a:t>
            </a:r>
          </a:p>
          <a:p>
            <a:pPr marL="0" indent="0" algn="just">
              <a:lnSpc>
                <a:spcPct val="150000"/>
              </a:lnSpc>
              <a:buNone/>
            </a:pPr>
            <a:r>
              <a:rPr lang="he-IL" sz="1050" dirty="0"/>
              <a:t>בקטע זה אנחנו מחדדים את התובנות</a:t>
            </a:r>
          </a:p>
          <a:p>
            <a:pPr marL="0" indent="0" algn="just">
              <a:lnSpc>
                <a:spcPct val="150000"/>
              </a:lnSpc>
              <a:buNone/>
            </a:pPr>
            <a:r>
              <a:rPr lang="he-IL" sz="1050" dirty="0"/>
              <a:t>מהו ההבדל בין חזון לאוטופיה? מה התפקיד של כל אחד מהם?</a:t>
            </a:r>
          </a:p>
          <a:p>
            <a:pPr marL="0" indent="0" algn="just">
              <a:lnSpc>
                <a:spcPct val="150000"/>
              </a:lnSpc>
              <a:buNone/>
            </a:pPr>
            <a:r>
              <a:rPr lang="he-IL" sz="1050" dirty="0"/>
              <a:t>מהי הסכנה בניסיון להתייחס לאוטופיה בתור חזון?</a:t>
            </a:r>
          </a:p>
          <a:p>
            <a:pPr marL="0" indent="0" algn="just">
              <a:lnSpc>
                <a:spcPct val="150000"/>
              </a:lnSpc>
              <a:buNone/>
            </a:pPr>
            <a:r>
              <a:rPr lang="he-IL" sz="1050" dirty="0"/>
              <a:t>איך יוצרים מצב שבו בזמן אמת מחוברים לחזון גם אם הוא נראה רחוק וגם אם אחרים לא יכולים לראות מה שאתם רואים?</a:t>
            </a:r>
          </a:p>
          <a:p>
            <a:pPr marL="0" indent="0" algn="just">
              <a:lnSpc>
                <a:spcPct val="150000"/>
              </a:lnSpc>
              <a:buNone/>
            </a:pPr>
            <a:r>
              <a:rPr lang="he-IL" sz="1050" dirty="0"/>
              <a:t>כאן המקום לקיים דיון: מהו החזון הבא שכדאי לנסות "לבנות" ביום העצמאות הזה</a:t>
            </a:r>
            <a:r>
              <a:rPr lang="he-IL" sz="1050" dirty="0" smtClean="0"/>
              <a:t>?</a:t>
            </a:r>
          </a:p>
          <a:p>
            <a:pPr marL="0" indent="0" algn="just">
              <a:lnSpc>
                <a:spcPct val="150000"/>
              </a:lnSpc>
              <a:buNone/>
            </a:pPr>
            <a:r>
              <a:rPr lang="he-IL" sz="1050" dirty="0" smtClean="0"/>
              <a:t>אפשר להוסיף לשיעור </a:t>
            </a:r>
            <a:endParaRPr lang="he-IL" sz="1050"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3224</TotalTime>
  <Words>1239</Words>
  <Application>Microsoft Office PowerPoint</Application>
  <PresentationFormat>A4 Paper (210x297 mm)</PresentationFormat>
  <Paragraphs>78</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יום העצמאות – חזון שיש לו רגליים</vt:lpstr>
      <vt:lpstr>הנחיות למעביר דף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67</cp:revision>
  <cp:lastPrinted>2016-01-02T09:56:53Z</cp:lastPrinted>
  <dcterms:created xsi:type="dcterms:W3CDTF">2016-01-01T12:13:36Z</dcterms:created>
  <dcterms:modified xsi:type="dcterms:W3CDTF">2016-05-05T19:23:29Z</dcterms:modified>
</cp:coreProperties>
</file>