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28" autoAdjust="0"/>
  </p:normalViewPr>
  <p:slideViewPr>
    <p:cSldViewPr snapToGrid="0">
      <p:cViewPr varScale="1">
        <p:scale>
          <a:sx n="86" d="100"/>
          <a:sy n="86" d="100"/>
        </p:scale>
        <p:origin x="756" y="9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שיעור דו שבועי סדרת קיץ </a:t>
            </a:r>
            <a:r>
              <a:rPr lang="he-IL" smtClean="0"/>
              <a:t>– תשעה באב </a:t>
            </a:r>
            <a:endParaRPr lang="he-IL" dirty="0"/>
          </a:p>
        </p:txBody>
      </p:sp>
      <p:sp>
        <p:nvSpPr>
          <p:cNvPr id="12" name="מלבן 11"/>
          <p:cNvSpPr/>
          <p:nvPr/>
        </p:nvSpPr>
        <p:spPr>
          <a:xfrm>
            <a:off x="6779895" y="1002684"/>
            <a:ext cx="2699385" cy="1711942"/>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rPr>
              <a:t>רקע:</a:t>
            </a:r>
          </a:p>
          <a:p>
            <a:pPr>
              <a:lnSpc>
                <a:spcPct val="150000"/>
              </a:lnSpc>
            </a:pPr>
            <a:r>
              <a:rPr lang="he-IL" sz="950" dirty="0" smtClean="0">
                <a:solidFill>
                  <a:schemeClr val="bg1"/>
                </a:solidFill>
                <a:latin typeface="Levenim MT" panose="02010502060101010101" pitchFamily="2" charset="-79"/>
              </a:rPr>
              <a:t>תשעה באב הוא אחד הימים החשובים בהיסטוריה היהודית, יום שבו אירעו מאורעות היסטוריים רבים, ויום שמעלה שאלות רוחניות ופילוסופיות. לפי טענה רווחת, בית המקדש השני חרב בגלל שנאת חינם. בדף לימוד זה נבחן את נושא השנאה והנקמה ברמה ההיסטורית ובחיינו.</a:t>
            </a:r>
          </a:p>
          <a:p>
            <a:pPr>
              <a:lnSpc>
                <a:spcPct val="150000"/>
              </a:lnSpc>
            </a:pPr>
            <a:r>
              <a:rPr lang="he-IL" sz="950" dirty="0" smtClean="0">
                <a:solidFill>
                  <a:schemeClr val="bg1"/>
                </a:solidFill>
                <a:latin typeface="Levenim MT" panose="02010502060101010101" pitchFamily="2" charset="-79"/>
                <a:cs typeface="Levenim MT" panose="02010502060101010101" pitchFamily="2" charset="-79"/>
              </a:rPr>
              <a:t> </a:t>
            </a:r>
            <a:endParaRPr lang="he-IL" sz="95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779895" y="2714626"/>
            <a:ext cx="2699386" cy="3150915"/>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a:solidFill>
                  <a:schemeClr val="accent2">
                    <a:lumMod val="50000"/>
                  </a:schemeClr>
                </a:solidFill>
              </a:rPr>
              <a:t>שאלות לעיון והעמקה:</a:t>
            </a:r>
          </a:p>
          <a:p>
            <a:pPr>
              <a:spcAft>
                <a:spcPts val="600"/>
              </a:spcAft>
            </a:pPr>
            <a:r>
              <a:rPr lang="he-IL" sz="900" b="1" dirty="0">
                <a:solidFill>
                  <a:schemeClr val="accent2">
                    <a:lumMod val="50000"/>
                  </a:schemeClr>
                </a:solidFill>
              </a:rPr>
              <a:t>א. </a:t>
            </a:r>
            <a:r>
              <a:rPr lang="he-IL" sz="900" b="1" dirty="0" err="1">
                <a:solidFill>
                  <a:schemeClr val="accent2">
                    <a:lumMod val="50000"/>
                  </a:schemeClr>
                </a:solidFill>
              </a:rPr>
              <a:t>קמצא</a:t>
            </a:r>
            <a:r>
              <a:rPr lang="he-IL" sz="900" b="1" dirty="0">
                <a:solidFill>
                  <a:schemeClr val="accent2">
                    <a:lumMod val="50000"/>
                  </a:schemeClr>
                </a:solidFill>
              </a:rPr>
              <a:t> ובר </a:t>
            </a:r>
            <a:r>
              <a:rPr lang="he-IL" sz="900" b="1" dirty="0" err="1">
                <a:solidFill>
                  <a:schemeClr val="accent2">
                    <a:lumMod val="50000"/>
                  </a:schemeClr>
                </a:solidFill>
              </a:rPr>
              <a:t>קמצא</a:t>
            </a:r>
            <a:r>
              <a:rPr lang="he-IL" sz="900" b="1" dirty="0">
                <a:solidFill>
                  <a:schemeClr val="accent2">
                    <a:lumMod val="50000"/>
                  </a:schemeClr>
                </a:solidFill>
              </a:rPr>
              <a:t> </a:t>
            </a:r>
            <a:endParaRPr lang="he-IL" sz="900" dirty="0" smtClean="0">
              <a:solidFill>
                <a:schemeClr val="accent2">
                  <a:lumMod val="50000"/>
                </a:schemeClr>
              </a:solidFill>
            </a:endParaRPr>
          </a:p>
          <a:p>
            <a:pPr marL="228600" indent="-228600">
              <a:buAutoNum type="arabicPeriod"/>
            </a:pPr>
            <a:r>
              <a:rPr lang="he-IL" sz="900" dirty="0" smtClean="0">
                <a:solidFill>
                  <a:schemeClr val="accent2">
                    <a:lumMod val="50000"/>
                  </a:schemeClr>
                </a:solidFill>
              </a:rPr>
              <a:t>מהי הנקודה שהכי </a:t>
            </a:r>
            <a:r>
              <a:rPr lang="he-IL" sz="900" dirty="0" smtClean="0">
                <a:solidFill>
                  <a:schemeClr val="accent2">
                    <a:lumMod val="50000"/>
                  </a:schemeClr>
                </a:solidFill>
              </a:rPr>
              <a:t>נגעה לכם </a:t>
            </a:r>
            <a:r>
              <a:rPr lang="he-IL" sz="900" dirty="0" smtClean="0">
                <a:solidFill>
                  <a:schemeClr val="accent2">
                    <a:lumMod val="50000"/>
                  </a:schemeClr>
                </a:solidFill>
              </a:rPr>
              <a:t>בסיפור </a:t>
            </a:r>
            <a:r>
              <a:rPr lang="he-IL" sz="900" dirty="0" smtClean="0">
                <a:solidFill>
                  <a:schemeClr val="accent2">
                    <a:lumMod val="50000"/>
                  </a:schemeClr>
                </a:solidFill>
              </a:rPr>
              <a:t>?</a:t>
            </a:r>
          </a:p>
          <a:p>
            <a:pPr marL="228600" indent="-228600">
              <a:buFontTx/>
              <a:buAutoNum type="arabicPeriod"/>
            </a:pPr>
            <a:r>
              <a:rPr lang="he-IL" sz="900" dirty="0">
                <a:solidFill>
                  <a:schemeClr val="accent2">
                    <a:lumMod val="50000"/>
                  </a:schemeClr>
                </a:solidFill>
              </a:rPr>
              <a:t>איזה ערך בערכי הארגון חסר בהתנהגות החכמים בסעודה</a:t>
            </a:r>
            <a:r>
              <a:rPr lang="he-IL" sz="900" dirty="0" smtClean="0">
                <a:solidFill>
                  <a:schemeClr val="accent2">
                    <a:lumMod val="50000"/>
                  </a:schemeClr>
                </a:solidFill>
              </a:rPr>
              <a:t>?</a:t>
            </a:r>
            <a:endParaRPr lang="he-IL" sz="900" dirty="0" smtClean="0">
              <a:solidFill>
                <a:schemeClr val="accent2">
                  <a:lumMod val="50000"/>
                </a:schemeClr>
              </a:solidFill>
            </a:endParaRPr>
          </a:p>
          <a:p>
            <a:pPr marL="228600" indent="-228600">
              <a:buAutoNum type="arabicPeriod"/>
            </a:pPr>
            <a:r>
              <a:rPr lang="he-IL" sz="900" dirty="0" smtClean="0">
                <a:solidFill>
                  <a:schemeClr val="accent2">
                    <a:lumMod val="50000"/>
                  </a:schemeClr>
                </a:solidFill>
              </a:rPr>
              <a:t>הסיפור מתאר לנו רגשות של כעס, שנאה ורצון לנקמה. שתפו בסיפור מחייכם המכיל אחד או יותר מרגשות אלו.</a:t>
            </a:r>
          </a:p>
          <a:p>
            <a:r>
              <a:rPr lang="he-IL" sz="900" b="1" dirty="0" smtClean="0">
                <a:solidFill>
                  <a:schemeClr val="accent2">
                    <a:lumMod val="50000"/>
                  </a:schemeClr>
                </a:solidFill>
              </a:rPr>
              <a:t>ב. שנאה</a:t>
            </a:r>
          </a:p>
          <a:p>
            <a:pPr marL="228600" indent="-228600">
              <a:buAutoNum type="arabicPeriod" startAt="3"/>
            </a:pPr>
            <a:r>
              <a:rPr lang="he-IL" sz="900" dirty="0" smtClean="0">
                <a:solidFill>
                  <a:schemeClr val="accent2">
                    <a:lumMod val="50000"/>
                  </a:schemeClr>
                </a:solidFill>
              </a:rPr>
              <a:t>מתוך המאפיינים הרבים של שנאה המופיעים בשיר איזה הוא הכי חזק ומשמעותי בעיניכם?</a:t>
            </a:r>
          </a:p>
          <a:p>
            <a:pPr marL="228600" indent="-228600">
              <a:buAutoNum type="arabicPeriod" startAt="3"/>
            </a:pPr>
            <a:r>
              <a:rPr lang="he-IL" sz="900" dirty="0" smtClean="0">
                <a:solidFill>
                  <a:schemeClr val="accent2">
                    <a:lumMod val="50000"/>
                  </a:schemeClr>
                </a:solidFill>
              </a:rPr>
              <a:t>למה הכוונה בשיר 'השנאה דוהרת מעצמה'?</a:t>
            </a:r>
            <a:r>
              <a:rPr lang="he-IL" sz="900" dirty="0">
                <a:solidFill>
                  <a:schemeClr val="accent2">
                    <a:lumMod val="50000"/>
                  </a:schemeClr>
                </a:solidFill>
              </a:rPr>
              <a:t> </a:t>
            </a:r>
            <a:endParaRPr lang="he-IL" sz="900" dirty="0" smtClean="0">
              <a:solidFill>
                <a:schemeClr val="accent2">
                  <a:lumMod val="50000"/>
                </a:schemeClr>
              </a:solidFill>
            </a:endParaRPr>
          </a:p>
          <a:p>
            <a:pPr marL="228600" indent="-228600">
              <a:buFontTx/>
              <a:buAutoNum type="arabicPeriod" startAt="3"/>
            </a:pPr>
            <a:r>
              <a:rPr lang="he-IL" sz="900" dirty="0">
                <a:solidFill>
                  <a:schemeClr val="accent2">
                    <a:lumMod val="50000"/>
                  </a:schemeClr>
                </a:solidFill>
              </a:rPr>
              <a:t>על פי השיר השנאה חזקה מהאחווה. איך אפשר לקחת את אחד ממאפייני השנאה החזקים, ולתעל אותו דווקא </a:t>
            </a:r>
            <a:r>
              <a:rPr lang="he-IL" sz="900" dirty="0" smtClean="0">
                <a:solidFill>
                  <a:schemeClr val="accent2">
                    <a:lumMod val="50000"/>
                  </a:schemeClr>
                </a:solidFill>
              </a:rPr>
              <a:t>לאחווה?</a:t>
            </a:r>
          </a:p>
          <a:p>
            <a:pPr marL="228600" indent="-228600">
              <a:buFontTx/>
              <a:buAutoNum type="arabicPeriod" startAt="3"/>
            </a:pPr>
            <a:endParaRPr lang="he-IL" sz="900" dirty="0" smtClean="0">
              <a:solidFill>
                <a:schemeClr val="accent2">
                  <a:lumMod val="50000"/>
                </a:schemeClr>
              </a:solidFill>
            </a:endParaRPr>
          </a:p>
          <a:p>
            <a:pPr marL="228600" indent="-228600">
              <a:buFontTx/>
              <a:buAutoNum type="arabicPeriod" startAt="3"/>
            </a:pPr>
            <a:r>
              <a:rPr lang="he-IL" sz="900" dirty="0">
                <a:solidFill>
                  <a:schemeClr val="accent2">
                    <a:lumMod val="50000"/>
                  </a:schemeClr>
                </a:solidFill>
              </a:rPr>
              <a:t>מה ההבדל בין שנאה לשנאת חינם?</a:t>
            </a:r>
          </a:p>
          <a:p>
            <a:pPr marL="228600" indent="-228600">
              <a:buFontTx/>
              <a:buAutoNum type="arabicPeriod" startAt="3"/>
            </a:pPr>
            <a:r>
              <a:rPr lang="he-IL" sz="900" dirty="0" smtClean="0">
                <a:solidFill>
                  <a:schemeClr val="accent2">
                    <a:lumMod val="50000"/>
                  </a:schemeClr>
                </a:solidFill>
              </a:rPr>
              <a:t>שני </a:t>
            </a:r>
            <a:r>
              <a:rPr lang="he-IL" sz="900" dirty="0" smtClean="0">
                <a:solidFill>
                  <a:schemeClr val="accent2">
                    <a:lumMod val="50000"/>
                  </a:schemeClr>
                </a:solidFill>
              </a:rPr>
              <a:t>המקורות מספרים לנו על ההשפעה של השנאה על האחר. מהי ההשפעה של השנאה שאני אוצר </a:t>
            </a:r>
            <a:r>
              <a:rPr lang="he-IL" sz="900" dirty="0" smtClean="0">
                <a:solidFill>
                  <a:schemeClr val="accent2">
                    <a:lumMod val="50000"/>
                  </a:schemeClr>
                </a:solidFill>
              </a:rPr>
              <a:t>בתוכי על עצמי?</a:t>
            </a:r>
            <a:endParaRPr lang="he-IL" sz="900" dirty="0" smtClean="0">
              <a:solidFill>
                <a:schemeClr val="accent2">
                  <a:lumMod val="50000"/>
                </a:schemeClr>
              </a:solidFill>
            </a:endParaRPr>
          </a:p>
          <a:p>
            <a:pPr marL="228600" indent="-228600">
              <a:buAutoNum type="arabicPeriod"/>
            </a:pPr>
            <a:endParaRPr lang="en-US" sz="900" dirty="0">
              <a:solidFill>
                <a:schemeClr val="accent2">
                  <a:lumMod val="50000"/>
                </a:schemeClr>
              </a:solidFill>
            </a:endParaRPr>
          </a:p>
          <a:p>
            <a:pPr marL="171450" indent="-171450">
              <a:spcAft>
                <a:spcPts val="600"/>
              </a:spcAft>
              <a:buFont typeface="Arial" panose="020B0604020202020204" pitchFamily="34" charset="0"/>
              <a:buChar char="•"/>
            </a:pPr>
            <a:endParaRPr lang="he-IL" sz="900" b="1" dirty="0" smtClean="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494032" y="1002683"/>
            <a:ext cx="2026324" cy="5855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r>
              <a:rPr lang="he-IL" sz="1000" b="1" dirty="0" smtClean="0">
                <a:solidFill>
                  <a:schemeClr val="accent2">
                    <a:lumMod val="50000"/>
                  </a:schemeClr>
                </a:solidFill>
              </a:rPr>
              <a:t>א. </a:t>
            </a:r>
            <a:r>
              <a:rPr lang="he-IL" sz="1000" b="1" dirty="0" err="1" smtClean="0">
                <a:solidFill>
                  <a:schemeClr val="accent2">
                    <a:lumMod val="50000"/>
                  </a:schemeClr>
                </a:solidFill>
              </a:rPr>
              <a:t>קמצא</a:t>
            </a:r>
            <a:r>
              <a:rPr lang="he-IL" sz="1000" b="1" dirty="0" smtClean="0">
                <a:solidFill>
                  <a:schemeClr val="accent2">
                    <a:lumMod val="50000"/>
                  </a:schemeClr>
                </a:solidFill>
              </a:rPr>
              <a:t> ובר </a:t>
            </a:r>
            <a:r>
              <a:rPr lang="he-IL" sz="1000" b="1" dirty="0" err="1" smtClean="0">
                <a:solidFill>
                  <a:schemeClr val="accent2">
                    <a:lumMod val="50000"/>
                  </a:schemeClr>
                </a:solidFill>
              </a:rPr>
              <a:t>קמצא</a:t>
            </a:r>
            <a:endParaRPr lang="he-IL" sz="1000" b="1" dirty="0" smtClean="0">
              <a:solidFill>
                <a:schemeClr val="accent2">
                  <a:lumMod val="50000"/>
                </a:schemeClr>
              </a:solidFill>
            </a:endParaRPr>
          </a:p>
          <a:p>
            <a:endParaRPr lang="he-IL" sz="900" b="1" dirty="0" smtClean="0">
              <a:solidFill>
                <a:schemeClr val="accent2">
                  <a:lumMod val="50000"/>
                </a:schemeClr>
              </a:solidFill>
            </a:endParaRPr>
          </a:p>
          <a:p>
            <a:r>
              <a:rPr lang="he-IL" sz="900" dirty="0">
                <a:solidFill>
                  <a:schemeClr val="accent2">
                    <a:lumMod val="50000"/>
                  </a:schemeClr>
                </a:solidFill>
              </a:rPr>
              <a:t>על </a:t>
            </a:r>
            <a:r>
              <a:rPr lang="he-IL" sz="900" dirty="0" err="1">
                <a:solidFill>
                  <a:schemeClr val="accent2">
                    <a:lumMod val="50000"/>
                  </a:schemeClr>
                </a:solidFill>
              </a:rPr>
              <a:t>קמצא</a:t>
            </a:r>
            <a:r>
              <a:rPr lang="he-IL" sz="900" dirty="0">
                <a:solidFill>
                  <a:schemeClr val="accent2">
                    <a:lumMod val="50000"/>
                  </a:schemeClr>
                </a:solidFill>
              </a:rPr>
              <a:t> ובר </a:t>
            </a:r>
            <a:r>
              <a:rPr lang="he-IL" sz="900" dirty="0" err="1">
                <a:solidFill>
                  <a:schemeClr val="accent2">
                    <a:lumMod val="50000"/>
                  </a:schemeClr>
                </a:solidFill>
              </a:rPr>
              <a:t>קמצא</a:t>
            </a:r>
            <a:r>
              <a:rPr lang="he-IL" sz="900" dirty="0">
                <a:solidFill>
                  <a:schemeClr val="accent2">
                    <a:lumMod val="50000"/>
                  </a:schemeClr>
                </a:solidFill>
              </a:rPr>
              <a:t> חרבה </a:t>
            </a:r>
            <a:r>
              <a:rPr lang="he-IL" sz="900" dirty="0" smtClean="0">
                <a:solidFill>
                  <a:schemeClr val="accent2">
                    <a:lumMod val="50000"/>
                  </a:schemeClr>
                </a:solidFill>
              </a:rPr>
              <a:t>ירושלים היה </a:t>
            </a:r>
            <a:r>
              <a:rPr lang="he-IL" sz="900" dirty="0">
                <a:solidFill>
                  <a:schemeClr val="accent2">
                    <a:lumMod val="50000"/>
                  </a:schemeClr>
                </a:solidFill>
              </a:rPr>
              <a:t>אדם אחד, שהיה לו חבר ושמו </a:t>
            </a:r>
            <a:r>
              <a:rPr lang="he-IL" sz="900" dirty="0" err="1">
                <a:solidFill>
                  <a:schemeClr val="accent2">
                    <a:lumMod val="50000"/>
                  </a:schemeClr>
                </a:solidFill>
              </a:rPr>
              <a:t>קמצא</a:t>
            </a:r>
            <a:r>
              <a:rPr lang="he-IL" sz="900" dirty="0">
                <a:solidFill>
                  <a:schemeClr val="accent2">
                    <a:lumMod val="50000"/>
                  </a:schemeClr>
                </a:solidFill>
              </a:rPr>
              <a:t>, והיה לו שונא ושמו בר </a:t>
            </a:r>
            <a:r>
              <a:rPr lang="he-IL" sz="900" dirty="0" err="1">
                <a:solidFill>
                  <a:schemeClr val="accent2">
                    <a:lumMod val="50000"/>
                  </a:schemeClr>
                </a:solidFill>
              </a:rPr>
              <a:t>קמצא</a:t>
            </a:r>
            <a:r>
              <a:rPr lang="he-IL" sz="900" dirty="0">
                <a:solidFill>
                  <a:schemeClr val="accent2">
                    <a:lumMod val="50000"/>
                  </a:schemeClr>
                </a:solidFill>
              </a:rPr>
              <a:t>. עשה (אותו האיש) סעודה</a:t>
            </a:r>
            <a:r>
              <a:rPr lang="he-IL" sz="900" dirty="0" smtClean="0">
                <a:solidFill>
                  <a:schemeClr val="accent2">
                    <a:lumMod val="50000"/>
                  </a:schemeClr>
                </a:solidFill>
              </a:rPr>
              <a:t>. אמר </a:t>
            </a:r>
            <a:r>
              <a:rPr lang="he-IL" sz="900" dirty="0">
                <a:solidFill>
                  <a:schemeClr val="accent2">
                    <a:lumMod val="50000"/>
                  </a:schemeClr>
                </a:solidFill>
              </a:rPr>
              <a:t>לשמשו: לך הבא לי את </a:t>
            </a:r>
            <a:r>
              <a:rPr lang="he-IL" sz="900" dirty="0" err="1">
                <a:solidFill>
                  <a:schemeClr val="accent2">
                    <a:lumMod val="50000"/>
                  </a:schemeClr>
                </a:solidFill>
              </a:rPr>
              <a:t>קמצא</a:t>
            </a:r>
            <a:r>
              <a:rPr lang="he-IL" sz="900" dirty="0">
                <a:solidFill>
                  <a:schemeClr val="accent2">
                    <a:lumMod val="50000"/>
                  </a:schemeClr>
                </a:solidFill>
              </a:rPr>
              <a:t> (ידידי). הלך (בטעות) והביא את בר </a:t>
            </a:r>
            <a:r>
              <a:rPr lang="he-IL" sz="900" dirty="0" err="1">
                <a:solidFill>
                  <a:schemeClr val="accent2">
                    <a:lumMod val="50000"/>
                  </a:schemeClr>
                </a:solidFill>
              </a:rPr>
              <a:t>קמצא</a:t>
            </a:r>
            <a:r>
              <a:rPr lang="he-IL" sz="900" dirty="0">
                <a:solidFill>
                  <a:schemeClr val="accent2">
                    <a:lumMod val="50000"/>
                  </a:schemeClr>
                </a:solidFill>
              </a:rPr>
              <a:t> (שהיה שונאו של אותו האיש). בא (אותו האיש לסעודה) ומצא את בר </a:t>
            </a:r>
            <a:r>
              <a:rPr lang="he-IL" sz="900" dirty="0" err="1">
                <a:solidFill>
                  <a:schemeClr val="accent2">
                    <a:lumMod val="50000"/>
                  </a:schemeClr>
                </a:solidFill>
              </a:rPr>
              <a:t>קמצא</a:t>
            </a:r>
            <a:r>
              <a:rPr lang="he-IL" sz="900" dirty="0">
                <a:solidFill>
                  <a:schemeClr val="accent2">
                    <a:lumMod val="50000"/>
                  </a:schemeClr>
                </a:solidFill>
              </a:rPr>
              <a:t> יושב</a:t>
            </a:r>
            <a:r>
              <a:rPr lang="he-IL" sz="900" dirty="0" smtClean="0">
                <a:solidFill>
                  <a:schemeClr val="accent2">
                    <a:lumMod val="50000"/>
                  </a:schemeClr>
                </a:solidFill>
              </a:rPr>
              <a:t>. אמר </a:t>
            </a:r>
            <a:r>
              <a:rPr lang="he-IL" sz="900" dirty="0">
                <a:solidFill>
                  <a:schemeClr val="accent2">
                    <a:lumMod val="50000"/>
                  </a:schemeClr>
                </a:solidFill>
              </a:rPr>
              <a:t>לו (אותו האיש): הלוא אני ואתה שונאים. מה אתה עושה כאן? קום וצא</a:t>
            </a:r>
            <a:r>
              <a:rPr lang="he-IL" sz="900" dirty="0" smtClean="0">
                <a:solidFill>
                  <a:schemeClr val="accent2">
                    <a:lumMod val="50000"/>
                  </a:schemeClr>
                </a:solidFill>
              </a:rPr>
              <a:t>! אמר </a:t>
            </a:r>
            <a:r>
              <a:rPr lang="he-IL" sz="900" dirty="0">
                <a:solidFill>
                  <a:schemeClr val="accent2">
                    <a:lumMod val="50000"/>
                  </a:schemeClr>
                </a:solidFill>
              </a:rPr>
              <a:t>לו (בר </a:t>
            </a:r>
            <a:r>
              <a:rPr lang="he-IL" sz="900" dirty="0" err="1">
                <a:solidFill>
                  <a:schemeClr val="accent2">
                    <a:lumMod val="50000"/>
                  </a:schemeClr>
                </a:solidFill>
              </a:rPr>
              <a:t>קמצא</a:t>
            </a:r>
            <a:r>
              <a:rPr lang="he-IL" sz="900" dirty="0">
                <a:solidFill>
                  <a:schemeClr val="accent2">
                    <a:lumMod val="50000"/>
                  </a:schemeClr>
                </a:solidFill>
              </a:rPr>
              <a:t>): הואיל וכבר באתי הנח לי, ואתן לך את דמי אכילתי ושתייתי</a:t>
            </a:r>
            <a:r>
              <a:rPr lang="he-IL" sz="900" dirty="0" smtClean="0">
                <a:solidFill>
                  <a:schemeClr val="accent2">
                    <a:lumMod val="50000"/>
                  </a:schemeClr>
                </a:solidFill>
              </a:rPr>
              <a:t>. ענה </a:t>
            </a:r>
            <a:r>
              <a:rPr lang="he-IL" sz="900" dirty="0">
                <a:solidFill>
                  <a:schemeClr val="accent2">
                    <a:lumMod val="50000"/>
                  </a:schemeClr>
                </a:solidFill>
              </a:rPr>
              <a:t>לו: לא</a:t>
            </a:r>
            <a:r>
              <a:rPr lang="he-IL" sz="900" dirty="0" smtClean="0">
                <a:solidFill>
                  <a:schemeClr val="accent2">
                    <a:lumMod val="50000"/>
                  </a:schemeClr>
                </a:solidFill>
              </a:rPr>
              <a:t>! אמר </a:t>
            </a:r>
            <a:r>
              <a:rPr lang="he-IL" sz="900" dirty="0">
                <a:solidFill>
                  <a:schemeClr val="accent2">
                    <a:lumMod val="50000"/>
                  </a:schemeClr>
                </a:solidFill>
              </a:rPr>
              <a:t>לו: אתן לך חצי מעלות הסעודה</a:t>
            </a:r>
            <a:r>
              <a:rPr lang="he-IL" sz="900" dirty="0" smtClean="0">
                <a:solidFill>
                  <a:schemeClr val="accent2">
                    <a:lumMod val="50000"/>
                  </a:schemeClr>
                </a:solidFill>
              </a:rPr>
              <a:t>. ענה </a:t>
            </a:r>
            <a:r>
              <a:rPr lang="he-IL" sz="900" dirty="0">
                <a:solidFill>
                  <a:schemeClr val="accent2">
                    <a:lumMod val="50000"/>
                  </a:schemeClr>
                </a:solidFill>
              </a:rPr>
              <a:t>לו: לא</a:t>
            </a:r>
            <a:r>
              <a:rPr lang="he-IL" sz="900" dirty="0" smtClean="0">
                <a:solidFill>
                  <a:schemeClr val="accent2">
                    <a:lumMod val="50000"/>
                  </a:schemeClr>
                </a:solidFill>
              </a:rPr>
              <a:t>! אמר </a:t>
            </a:r>
            <a:r>
              <a:rPr lang="he-IL" sz="900" dirty="0">
                <a:solidFill>
                  <a:schemeClr val="accent2">
                    <a:lumMod val="50000"/>
                  </a:schemeClr>
                </a:solidFill>
              </a:rPr>
              <a:t>לו: אתן לך את עלות הסעודה כולה</a:t>
            </a:r>
            <a:r>
              <a:rPr lang="he-IL" sz="900" dirty="0" smtClean="0">
                <a:solidFill>
                  <a:schemeClr val="accent2">
                    <a:lumMod val="50000"/>
                  </a:schemeClr>
                </a:solidFill>
              </a:rPr>
              <a:t>. ענה </a:t>
            </a:r>
            <a:r>
              <a:rPr lang="he-IL" sz="900" dirty="0">
                <a:solidFill>
                  <a:schemeClr val="accent2">
                    <a:lumMod val="50000"/>
                  </a:schemeClr>
                </a:solidFill>
              </a:rPr>
              <a:t>לו: </a:t>
            </a:r>
            <a:r>
              <a:rPr lang="he-IL" sz="900" dirty="0" smtClean="0">
                <a:solidFill>
                  <a:schemeClr val="accent2">
                    <a:lumMod val="50000"/>
                  </a:schemeClr>
                </a:solidFill>
              </a:rPr>
              <a:t>לא! אחזו </a:t>
            </a:r>
            <a:r>
              <a:rPr lang="he-IL" sz="900" dirty="0">
                <a:solidFill>
                  <a:schemeClr val="accent2">
                    <a:lumMod val="50000"/>
                  </a:schemeClr>
                </a:solidFill>
              </a:rPr>
              <a:t>בעל הסעודה בידו והוציאו</a:t>
            </a:r>
            <a:r>
              <a:rPr lang="he-IL" sz="900" dirty="0" smtClean="0">
                <a:solidFill>
                  <a:schemeClr val="accent2">
                    <a:lumMod val="50000"/>
                  </a:schemeClr>
                </a:solidFill>
              </a:rPr>
              <a:t>. אמר </a:t>
            </a:r>
            <a:r>
              <a:rPr lang="he-IL" sz="900" dirty="0">
                <a:solidFill>
                  <a:schemeClr val="accent2">
                    <a:lumMod val="50000"/>
                  </a:schemeClr>
                </a:solidFill>
              </a:rPr>
              <a:t>(בר </a:t>
            </a:r>
            <a:r>
              <a:rPr lang="he-IL" sz="900" dirty="0" err="1">
                <a:solidFill>
                  <a:schemeClr val="accent2">
                    <a:lumMod val="50000"/>
                  </a:schemeClr>
                </a:solidFill>
              </a:rPr>
              <a:t>קמצא</a:t>
            </a:r>
            <a:r>
              <a:rPr lang="he-IL" sz="900" dirty="0">
                <a:solidFill>
                  <a:schemeClr val="accent2">
                    <a:lumMod val="50000"/>
                  </a:schemeClr>
                </a:solidFill>
              </a:rPr>
              <a:t>): כיוון שהיו חכמים בסעודה ולא מחו בבעל הסעודה, סימן שנוח להם המעשה. אלך ואלשין עליהם לפני </a:t>
            </a:r>
            <a:r>
              <a:rPr lang="he-IL" sz="900" dirty="0" smtClean="0">
                <a:solidFill>
                  <a:schemeClr val="accent2">
                    <a:lumMod val="50000"/>
                  </a:schemeClr>
                </a:solidFill>
              </a:rPr>
              <a:t>לקיסר. הלך </a:t>
            </a:r>
            <a:r>
              <a:rPr lang="he-IL" sz="900" dirty="0">
                <a:solidFill>
                  <a:schemeClr val="accent2">
                    <a:lumMod val="50000"/>
                  </a:schemeClr>
                </a:solidFill>
              </a:rPr>
              <a:t>ואמר לקיסר: מרדו בך היהודים</a:t>
            </a:r>
            <a:r>
              <a:rPr lang="he-IL" sz="900" dirty="0" smtClean="0">
                <a:solidFill>
                  <a:schemeClr val="accent2">
                    <a:lumMod val="50000"/>
                  </a:schemeClr>
                </a:solidFill>
              </a:rPr>
              <a:t>! אמר </a:t>
            </a:r>
            <a:r>
              <a:rPr lang="he-IL" sz="900" dirty="0">
                <a:solidFill>
                  <a:schemeClr val="accent2">
                    <a:lumMod val="50000"/>
                  </a:schemeClr>
                </a:solidFill>
              </a:rPr>
              <a:t>לו (הקיסר): מי אמר? (הצג הוכחה).אמר לו: שְלח להם (לחכמי היהודים) קורבן, וראה אם יקריבו אותו. שלח בידו עגל משולש (משובח). (במהלך הדרך) הטיל (בר </a:t>
            </a:r>
            <a:r>
              <a:rPr lang="he-IL" sz="900" dirty="0" err="1">
                <a:solidFill>
                  <a:schemeClr val="accent2">
                    <a:lumMod val="50000"/>
                  </a:schemeClr>
                </a:solidFill>
              </a:rPr>
              <a:t>קמצא</a:t>
            </a:r>
            <a:r>
              <a:rPr lang="he-IL" sz="900" dirty="0">
                <a:solidFill>
                  <a:schemeClr val="accent2">
                    <a:lumMod val="50000"/>
                  </a:schemeClr>
                </a:solidFill>
              </a:rPr>
              <a:t>) מום בניב השפתיים (של הקורבן), ויש אומרים </a:t>
            </a:r>
            <a:r>
              <a:rPr lang="he-IL" sz="900" dirty="0" err="1">
                <a:solidFill>
                  <a:schemeClr val="accent2">
                    <a:lumMod val="50000"/>
                  </a:schemeClr>
                </a:solidFill>
              </a:rPr>
              <a:t>בדוקין</a:t>
            </a:r>
            <a:r>
              <a:rPr lang="he-IL" sz="900" dirty="0">
                <a:solidFill>
                  <a:schemeClr val="accent2">
                    <a:lumMod val="50000"/>
                  </a:schemeClr>
                </a:solidFill>
              </a:rPr>
              <a:t> שבעין,  מקום שעל פי דין ישראל נחשב כמום ואילו אצל הגויים אינו נחשב מום. חשבו חכמים שבמקדש להקריב (בכל זאת) את הקורבן, משום שלום המלכות</a:t>
            </a:r>
            <a:r>
              <a:rPr lang="he-IL" sz="900" dirty="0" smtClean="0">
                <a:solidFill>
                  <a:schemeClr val="accent2">
                    <a:lumMod val="50000"/>
                  </a:schemeClr>
                </a:solidFill>
              </a:rPr>
              <a:t>. אמר </a:t>
            </a:r>
            <a:r>
              <a:rPr lang="he-IL" sz="900" dirty="0">
                <a:solidFill>
                  <a:schemeClr val="accent2">
                    <a:lumMod val="50000"/>
                  </a:schemeClr>
                </a:solidFill>
              </a:rPr>
              <a:t>להם רבי זכריה בן </a:t>
            </a:r>
            <a:r>
              <a:rPr lang="he-IL" sz="900" dirty="0" err="1">
                <a:solidFill>
                  <a:schemeClr val="accent2">
                    <a:lumMod val="50000"/>
                  </a:schemeClr>
                </a:solidFill>
              </a:rPr>
              <a:t>אבקולס</a:t>
            </a:r>
            <a:r>
              <a:rPr lang="he-IL" sz="900" dirty="0">
                <a:solidFill>
                  <a:schemeClr val="accent2">
                    <a:lumMod val="50000"/>
                  </a:schemeClr>
                </a:solidFill>
              </a:rPr>
              <a:t>: (אם </a:t>
            </a:r>
            <a:r>
              <a:rPr lang="he-IL" sz="900" dirty="0" err="1">
                <a:solidFill>
                  <a:schemeClr val="accent2">
                    <a:lumMod val="50000"/>
                  </a:schemeClr>
                </a:solidFill>
              </a:rPr>
              <a:t>נקריבו</a:t>
            </a:r>
            <a:r>
              <a:rPr lang="he-IL" sz="900" dirty="0">
                <a:solidFill>
                  <a:schemeClr val="accent2">
                    <a:lumMod val="50000"/>
                  </a:schemeClr>
                </a:solidFill>
              </a:rPr>
              <a:t>), יאמרו אנשים כי אנו מקריבים בעלי </a:t>
            </a:r>
            <a:r>
              <a:rPr lang="he-IL" sz="900" dirty="0" err="1">
                <a:solidFill>
                  <a:schemeClr val="accent2">
                    <a:lumMod val="50000"/>
                  </a:schemeClr>
                </a:solidFill>
              </a:rPr>
              <a:t>מומין</a:t>
            </a:r>
            <a:r>
              <a:rPr lang="he-IL" sz="900" dirty="0">
                <a:solidFill>
                  <a:schemeClr val="accent2">
                    <a:lumMod val="50000"/>
                  </a:schemeClr>
                </a:solidFill>
              </a:rPr>
              <a:t> על המזבח</a:t>
            </a:r>
            <a:r>
              <a:rPr lang="he-IL" sz="900" dirty="0" smtClean="0">
                <a:solidFill>
                  <a:schemeClr val="accent2">
                    <a:lumMod val="50000"/>
                  </a:schemeClr>
                </a:solidFill>
              </a:rPr>
              <a:t>! חשבו </a:t>
            </a:r>
            <a:r>
              <a:rPr lang="he-IL" sz="900" dirty="0">
                <a:solidFill>
                  <a:schemeClr val="accent2">
                    <a:lumMod val="50000"/>
                  </a:schemeClr>
                </a:solidFill>
              </a:rPr>
              <a:t>להרוג [את בר </a:t>
            </a:r>
            <a:r>
              <a:rPr lang="he-IL" sz="900" dirty="0" err="1">
                <a:solidFill>
                  <a:schemeClr val="accent2">
                    <a:lumMod val="50000"/>
                  </a:schemeClr>
                </a:solidFill>
              </a:rPr>
              <a:t>קמצא</a:t>
            </a:r>
            <a:r>
              <a:rPr lang="he-IL" sz="900" dirty="0">
                <a:solidFill>
                  <a:schemeClr val="accent2">
                    <a:lumMod val="50000"/>
                  </a:schemeClr>
                </a:solidFill>
              </a:rPr>
              <a:t>] כדי שלא ילך וילשין</a:t>
            </a:r>
            <a:r>
              <a:rPr lang="he-IL" sz="900" dirty="0" smtClean="0">
                <a:solidFill>
                  <a:schemeClr val="accent2">
                    <a:lumMod val="50000"/>
                  </a:schemeClr>
                </a:solidFill>
              </a:rPr>
              <a:t>. אמר </a:t>
            </a:r>
            <a:r>
              <a:rPr lang="he-IL" sz="900" dirty="0">
                <a:solidFill>
                  <a:schemeClr val="accent2">
                    <a:lumMod val="50000"/>
                  </a:schemeClr>
                </a:solidFill>
              </a:rPr>
              <a:t>להם רבי זכריה: אנשים יאמרו (או עלולים לחשוב ש)מי שמטיל מומים בקורבן דינו מוות</a:t>
            </a:r>
            <a:r>
              <a:rPr lang="he-IL" sz="900" dirty="0" smtClean="0">
                <a:solidFill>
                  <a:schemeClr val="accent2">
                    <a:lumMod val="50000"/>
                  </a:schemeClr>
                </a:solidFill>
              </a:rPr>
              <a:t>. אמר </a:t>
            </a:r>
            <a:r>
              <a:rPr lang="he-IL" sz="900" dirty="0">
                <a:solidFill>
                  <a:schemeClr val="accent2">
                    <a:lumMod val="50000"/>
                  </a:schemeClr>
                </a:solidFill>
              </a:rPr>
              <a:t>רבי יוחנן: ענוותנותו של רבי זכריה בן </a:t>
            </a:r>
            <a:r>
              <a:rPr lang="he-IL" sz="900" dirty="0" err="1">
                <a:solidFill>
                  <a:schemeClr val="accent2">
                    <a:lumMod val="50000"/>
                  </a:schemeClr>
                </a:solidFill>
              </a:rPr>
              <a:t>אבקולס</a:t>
            </a:r>
            <a:r>
              <a:rPr lang="he-IL" sz="900" dirty="0">
                <a:solidFill>
                  <a:schemeClr val="accent2">
                    <a:lumMod val="50000"/>
                  </a:schemeClr>
                </a:solidFill>
              </a:rPr>
              <a:t> החריבה את ביתנו ושרפה את היכלנו והגליתנו מארצנו</a:t>
            </a:r>
            <a:r>
              <a:rPr lang="he-IL" sz="900" dirty="0" smtClean="0">
                <a:solidFill>
                  <a:schemeClr val="accent2">
                    <a:lumMod val="50000"/>
                  </a:schemeClr>
                </a:solidFill>
              </a:rPr>
              <a:t>.</a:t>
            </a:r>
          </a:p>
          <a:p>
            <a:endParaRPr lang="he-IL" sz="900" dirty="0">
              <a:solidFill>
                <a:schemeClr val="accent2">
                  <a:lumMod val="50000"/>
                </a:schemeClr>
              </a:solidFill>
            </a:endParaRPr>
          </a:p>
          <a:p>
            <a:pPr algn="l"/>
            <a:r>
              <a:rPr lang="he-IL" sz="900" b="1" dirty="0" smtClean="0">
                <a:solidFill>
                  <a:schemeClr val="accent2">
                    <a:lumMod val="50000"/>
                  </a:schemeClr>
                </a:solidFill>
              </a:rPr>
              <a:t>מסכת גיטין</a:t>
            </a:r>
            <a:endParaRPr lang="he-IL" sz="900" b="1" dirty="0">
              <a:solidFill>
                <a:schemeClr val="accent2">
                  <a:lumMod val="50000"/>
                </a:schemeClr>
              </a:solidFill>
            </a:endParaRPr>
          </a:p>
        </p:txBody>
      </p:sp>
      <p:sp>
        <p:nvSpPr>
          <p:cNvPr id="16" name="מלבן 15"/>
          <p:cNvSpPr/>
          <p:nvPr/>
        </p:nvSpPr>
        <p:spPr>
          <a:xfrm>
            <a:off x="422031" y="1019175"/>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ct val="150000"/>
              </a:lnSpc>
            </a:pPr>
            <a:endParaRPr lang="he-IL" sz="8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1057276"/>
            <a:ext cx="2026324" cy="5726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r>
              <a:rPr lang="he-IL" sz="1000" b="1" dirty="0" smtClean="0">
                <a:solidFill>
                  <a:schemeClr val="accent2">
                    <a:lumMod val="50000"/>
                  </a:schemeClr>
                </a:solidFill>
              </a:rPr>
              <a:t>ב</a:t>
            </a:r>
            <a:r>
              <a:rPr lang="he-IL" sz="1000" b="1" dirty="0" smtClean="0">
                <a:solidFill>
                  <a:schemeClr val="accent2">
                    <a:lumMod val="50000"/>
                  </a:schemeClr>
                </a:solidFill>
              </a:rPr>
              <a:t>. שנאה </a:t>
            </a:r>
            <a:endParaRPr lang="he-IL" sz="1000" b="1" dirty="0">
              <a:solidFill>
                <a:schemeClr val="accent2">
                  <a:lumMod val="50000"/>
                </a:schemeClr>
              </a:solidFill>
            </a:endParaRPr>
          </a:p>
          <a:p>
            <a:r>
              <a:rPr lang="he-IL" sz="900" dirty="0">
                <a:solidFill>
                  <a:schemeClr val="accent2">
                    <a:lumMod val="50000"/>
                  </a:schemeClr>
                </a:solidFill>
              </a:rPr>
              <a:t>רְאוּ, מָה רַבַּת-פְּעָלִים עוֹדֶנָּה,</a:t>
            </a:r>
            <a:br>
              <a:rPr lang="he-IL" sz="900" dirty="0">
                <a:solidFill>
                  <a:schemeClr val="accent2">
                    <a:lumMod val="50000"/>
                  </a:schemeClr>
                </a:solidFill>
              </a:rPr>
            </a:br>
            <a:r>
              <a:rPr lang="he-IL" sz="900" dirty="0">
                <a:solidFill>
                  <a:schemeClr val="accent2">
                    <a:lumMod val="50000"/>
                  </a:schemeClr>
                </a:solidFill>
              </a:rPr>
              <a:t>כַּמָּה טוֹב שׂוֹרֶדֶת</a:t>
            </a:r>
            <a:br>
              <a:rPr lang="he-IL" sz="900" dirty="0">
                <a:solidFill>
                  <a:schemeClr val="accent2">
                    <a:lumMod val="50000"/>
                  </a:schemeClr>
                </a:solidFill>
              </a:rPr>
            </a:br>
            <a:r>
              <a:rPr lang="he-IL" sz="900" dirty="0">
                <a:solidFill>
                  <a:schemeClr val="accent2">
                    <a:lumMod val="50000"/>
                  </a:schemeClr>
                </a:solidFill>
              </a:rPr>
              <a:t>בְּמֵאָתֵנוּ הַשִּׂנְאָה.</a:t>
            </a:r>
            <a:br>
              <a:rPr lang="he-IL" sz="900" dirty="0">
                <a:solidFill>
                  <a:schemeClr val="accent2">
                    <a:lumMod val="50000"/>
                  </a:schemeClr>
                </a:solidFill>
              </a:rPr>
            </a:br>
            <a:r>
              <a:rPr lang="he-IL" sz="900" dirty="0">
                <a:solidFill>
                  <a:schemeClr val="accent2">
                    <a:lumMod val="50000"/>
                  </a:schemeClr>
                </a:solidFill>
              </a:rPr>
              <a:t>בְּאֵיזוֹ קַלוּת הִיא מְדַלֶּגֶת מֵעַל מְשׂוּכוֹת גְּבוֹהוֹת.            </a:t>
            </a:r>
            <a:br>
              <a:rPr lang="he-IL" sz="900" dirty="0">
                <a:solidFill>
                  <a:schemeClr val="accent2">
                    <a:lumMod val="50000"/>
                  </a:schemeClr>
                </a:solidFill>
              </a:rPr>
            </a:br>
            <a:r>
              <a:rPr lang="he-IL" sz="900" dirty="0">
                <a:solidFill>
                  <a:schemeClr val="accent2">
                    <a:lumMod val="50000"/>
                  </a:schemeClr>
                </a:solidFill>
              </a:rPr>
              <a:t>כַּמָּה קַל לָהּ – לְזַנֵּק, לִלְכֹּד.</a:t>
            </a:r>
          </a:p>
          <a:p>
            <a:r>
              <a:rPr lang="he-IL" sz="900" dirty="0">
                <a:solidFill>
                  <a:schemeClr val="accent2">
                    <a:lumMod val="50000"/>
                  </a:schemeClr>
                </a:solidFill>
              </a:rPr>
              <a:t> </a:t>
            </a:r>
            <a:r>
              <a:rPr lang="he-IL" sz="900" dirty="0" smtClean="0">
                <a:solidFill>
                  <a:schemeClr val="accent2">
                    <a:lumMod val="50000"/>
                  </a:schemeClr>
                </a:solidFill>
              </a:rPr>
              <a:t>אֵין </a:t>
            </a:r>
            <a:r>
              <a:rPr lang="he-IL" sz="900" dirty="0">
                <a:solidFill>
                  <a:schemeClr val="accent2">
                    <a:lumMod val="50000"/>
                  </a:schemeClr>
                </a:solidFill>
              </a:rPr>
              <a:t>הִיא דּוֹמָה לִרְגָשׁוֹת אֲחֵרִים.</a:t>
            </a:r>
            <a:br>
              <a:rPr lang="he-IL" sz="900" dirty="0">
                <a:solidFill>
                  <a:schemeClr val="accent2">
                    <a:lumMod val="50000"/>
                  </a:schemeClr>
                </a:solidFill>
              </a:rPr>
            </a:br>
            <a:r>
              <a:rPr lang="he-IL" sz="900" dirty="0">
                <a:solidFill>
                  <a:schemeClr val="accent2">
                    <a:lumMod val="50000"/>
                  </a:schemeClr>
                </a:solidFill>
              </a:rPr>
              <a:t>מְבֻגֶּרֶת וּצְעִירָה מֵהֶם בְּעֵת וּבְעוֹנָה אַחַת.</a:t>
            </a:r>
            <a:br>
              <a:rPr lang="he-IL" sz="900" dirty="0">
                <a:solidFill>
                  <a:schemeClr val="accent2">
                    <a:lumMod val="50000"/>
                  </a:schemeClr>
                </a:solidFill>
              </a:rPr>
            </a:br>
            <a:r>
              <a:rPr lang="he-IL" sz="900" dirty="0">
                <a:solidFill>
                  <a:schemeClr val="accent2">
                    <a:lumMod val="50000"/>
                  </a:schemeClr>
                </a:solidFill>
              </a:rPr>
              <a:t>בְּעַצְמָהּ יוֹלֶדֶת עִלּוֹת,</a:t>
            </a:r>
            <a:br>
              <a:rPr lang="he-IL" sz="900" dirty="0">
                <a:solidFill>
                  <a:schemeClr val="accent2">
                    <a:lumMod val="50000"/>
                  </a:schemeClr>
                </a:solidFill>
              </a:rPr>
            </a:br>
            <a:r>
              <a:rPr lang="he-IL" sz="900" dirty="0">
                <a:solidFill>
                  <a:schemeClr val="accent2">
                    <a:lumMod val="50000"/>
                  </a:schemeClr>
                </a:solidFill>
              </a:rPr>
              <a:t>הַמְּפִיחוֹת בָּהּ חַיִּים.</a:t>
            </a:r>
            <a:br>
              <a:rPr lang="he-IL" sz="900" dirty="0">
                <a:solidFill>
                  <a:schemeClr val="accent2">
                    <a:lumMod val="50000"/>
                  </a:schemeClr>
                </a:solidFill>
              </a:rPr>
            </a:br>
            <a:r>
              <a:rPr lang="he-IL" sz="900" dirty="0">
                <a:solidFill>
                  <a:schemeClr val="accent2">
                    <a:lumMod val="50000"/>
                  </a:schemeClr>
                </a:solidFill>
              </a:rPr>
              <a:t>אִם הִיא נִרְדֶּמֶת, שְׁנָתָהּ אֵינָה שְנַת-עַד.</a:t>
            </a:r>
            <a:br>
              <a:rPr lang="he-IL" sz="900" dirty="0">
                <a:solidFill>
                  <a:schemeClr val="accent2">
                    <a:lumMod val="50000"/>
                  </a:schemeClr>
                </a:solidFill>
              </a:rPr>
            </a:br>
            <a:r>
              <a:rPr lang="he-IL" sz="900" dirty="0">
                <a:solidFill>
                  <a:schemeClr val="accent2">
                    <a:lumMod val="50000"/>
                  </a:schemeClr>
                </a:solidFill>
              </a:rPr>
              <a:t>חֹסֶר-שֵׁנָה אֵינוֹ גּוֹרֵעַ מֵאוֹנָהּ, אֶלָּא מוֹסִיף</a:t>
            </a:r>
            <a:r>
              <a:rPr lang="he-IL" sz="900" dirty="0" smtClean="0">
                <a:solidFill>
                  <a:schemeClr val="accent2">
                    <a:lumMod val="50000"/>
                  </a:schemeClr>
                </a:solidFill>
              </a:rPr>
              <a:t>.</a:t>
            </a:r>
          </a:p>
          <a:p>
            <a:r>
              <a:rPr lang="he-IL" sz="900" dirty="0" smtClean="0">
                <a:solidFill>
                  <a:schemeClr val="accent2">
                    <a:lumMod val="50000"/>
                  </a:schemeClr>
                </a:solidFill>
              </a:rPr>
              <a:t>דָּת לֹא דָּת -</a:t>
            </a:r>
            <a:br>
              <a:rPr lang="he-IL" sz="900" dirty="0" smtClean="0">
                <a:solidFill>
                  <a:schemeClr val="accent2">
                    <a:lumMod val="50000"/>
                  </a:schemeClr>
                </a:solidFill>
              </a:rPr>
            </a:br>
            <a:r>
              <a:rPr lang="he-IL" sz="900" dirty="0" smtClean="0">
                <a:solidFill>
                  <a:schemeClr val="accent2">
                    <a:lumMod val="50000"/>
                  </a:schemeClr>
                </a:solidFill>
              </a:rPr>
              <a:t>הָעִקָּר </a:t>
            </a:r>
            <a:r>
              <a:rPr lang="he-IL" sz="900" dirty="0" err="1" smtClean="0">
                <a:solidFill>
                  <a:schemeClr val="accent2">
                    <a:lumMod val="50000"/>
                  </a:schemeClr>
                </a:solidFill>
              </a:rPr>
              <a:t>לִרְכֹּן</a:t>
            </a:r>
            <a:r>
              <a:rPr lang="he-IL" sz="900" dirty="0" smtClean="0">
                <a:solidFill>
                  <a:schemeClr val="accent2">
                    <a:lumMod val="50000"/>
                  </a:schemeClr>
                </a:solidFill>
              </a:rPr>
              <a:t> </a:t>
            </a:r>
            <a:r>
              <a:rPr lang="he-IL" sz="900" dirty="0" err="1" smtClean="0">
                <a:solidFill>
                  <a:schemeClr val="accent2">
                    <a:lumMod val="50000"/>
                  </a:schemeClr>
                </a:solidFill>
              </a:rPr>
              <a:t>לַזִּנּוּק</a:t>
            </a:r>
            <a:r>
              <a:rPr lang="he-IL" sz="900" dirty="0" smtClean="0">
                <a:solidFill>
                  <a:schemeClr val="accent2">
                    <a:lumMod val="50000"/>
                  </a:schemeClr>
                </a:solidFill>
              </a:rPr>
              <a:t>.</a:t>
            </a:r>
            <a:br>
              <a:rPr lang="he-IL" sz="900" dirty="0" smtClean="0">
                <a:solidFill>
                  <a:schemeClr val="accent2">
                    <a:lumMod val="50000"/>
                  </a:schemeClr>
                </a:solidFill>
              </a:rPr>
            </a:br>
            <a:r>
              <a:rPr lang="he-IL" sz="900" dirty="0" smtClean="0">
                <a:solidFill>
                  <a:schemeClr val="accent2">
                    <a:lumMod val="50000"/>
                  </a:schemeClr>
                </a:solidFill>
              </a:rPr>
              <a:t>מוֹלֶדֶת לֹא מוֹלֶדֶת -</a:t>
            </a:r>
            <a:br>
              <a:rPr lang="he-IL" sz="900" dirty="0" smtClean="0">
                <a:solidFill>
                  <a:schemeClr val="accent2">
                    <a:lumMod val="50000"/>
                  </a:schemeClr>
                </a:solidFill>
              </a:rPr>
            </a:br>
            <a:r>
              <a:rPr lang="he-IL" sz="900" dirty="0" smtClean="0">
                <a:solidFill>
                  <a:schemeClr val="accent2">
                    <a:lumMod val="50000"/>
                  </a:schemeClr>
                </a:solidFill>
              </a:rPr>
              <a:t>הָעִקָּר לְזַנֵּק לָרִיצָה.</a:t>
            </a:r>
            <a:br>
              <a:rPr lang="he-IL" sz="900" dirty="0" smtClean="0">
                <a:solidFill>
                  <a:schemeClr val="accent2">
                    <a:lumMod val="50000"/>
                  </a:schemeClr>
                </a:solidFill>
              </a:rPr>
            </a:br>
            <a:r>
              <a:rPr lang="he-IL" sz="900" dirty="0" smtClean="0">
                <a:solidFill>
                  <a:schemeClr val="accent2">
                    <a:lumMod val="50000"/>
                  </a:schemeClr>
                </a:solidFill>
              </a:rPr>
              <a:t>צֶדֶק טוֹב בְּתוֹר הַתְחָלָה.</a:t>
            </a:r>
            <a:br>
              <a:rPr lang="he-IL" sz="900" dirty="0" smtClean="0">
                <a:solidFill>
                  <a:schemeClr val="accent2">
                    <a:lumMod val="50000"/>
                  </a:schemeClr>
                </a:solidFill>
              </a:rPr>
            </a:br>
            <a:r>
              <a:rPr lang="he-IL" sz="900" dirty="0" smtClean="0">
                <a:solidFill>
                  <a:schemeClr val="accent2">
                    <a:lumMod val="50000"/>
                  </a:schemeClr>
                </a:solidFill>
              </a:rPr>
              <a:t>אַחַר-כָּךְ הִיא כְּבָר דּוֹהֶרֶת מֵעַצְמָהּ.</a:t>
            </a:r>
            <a:br>
              <a:rPr lang="he-IL" sz="900" dirty="0" smtClean="0">
                <a:solidFill>
                  <a:schemeClr val="accent2">
                    <a:lumMod val="50000"/>
                  </a:schemeClr>
                </a:solidFill>
              </a:rPr>
            </a:br>
            <a:r>
              <a:rPr lang="he-IL" sz="900" dirty="0" smtClean="0">
                <a:solidFill>
                  <a:schemeClr val="accent2">
                    <a:lumMod val="50000"/>
                  </a:schemeClr>
                </a:solidFill>
              </a:rPr>
              <a:t>שִׂנְאָה. שִׂנְאָה.</a:t>
            </a:r>
            <a:br>
              <a:rPr lang="he-IL" sz="900" dirty="0" smtClean="0">
                <a:solidFill>
                  <a:schemeClr val="accent2">
                    <a:lumMod val="50000"/>
                  </a:schemeClr>
                </a:solidFill>
              </a:rPr>
            </a:br>
            <a:endParaRPr lang="he-IL" sz="900" dirty="0" smtClean="0">
              <a:solidFill>
                <a:schemeClr val="accent2">
                  <a:lumMod val="50000"/>
                </a:schemeClr>
              </a:solidFill>
            </a:endParaRPr>
          </a:p>
          <a:p>
            <a:r>
              <a:rPr lang="he-IL" sz="900" dirty="0">
                <a:solidFill>
                  <a:schemeClr val="accent2">
                    <a:lumMod val="50000"/>
                  </a:schemeClr>
                </a:solidFill>
              </a:rPr>
              <a:t>אֶת פָּנֶיהָ מְעַקֶּמֶת </a:t>
            </a:r>
            <a:r>
              <a:rPr lang="he-IL" sz="900" dirty="0" err="1">
                <a:solidFill>
                  <a:schemeClr val="accent2">
                    <a:lumMod val="50000"/>
                  </a:schemeClr>
                </a:solidFill>
              </a:rPr>
              <a:t>הַעֲוָיָה</a:t>
            </a:r>
            <a:r>
              <a:rPr lang="he-IL" sz="900" dirty="0">
                <a:solidFill>
                  <a:schemeClr val="accent2">
                    <a:lumMod val="50000"/>
                  </a:schemeClr>
                </a:solidFill>
              </a:rPr>
              <a:t/>
            </a:r>
            <a:br>
              <a:rPr lang="he-IL" sz="900" dirty="0">
                <a:solidFill>
                  <a:schemeClr val="accent2">
                    <a:lumMod val="50000"/>
                  </a:schemeClr>
                </a:solidFill>
              </a:rPr>
            </a:br>
            <a:r>
              <a:rPr lang="he-IL" sz="900" dirty="0">
                <a:solidFill>
                  <a:schemeClr val="accent2">
                    <a:lumMod val="50000"/>
                  </a:schemeClr>
                </a:solidFill>
              </a:rPr>
              <a:t>שֶׁל אֶקְסְטָזַת אַהֲבָה.</a:t>
            </a:r>
          </a:p>
          <a:p>
            <a:r>
              <a:rPr lang="he-IL" sz="900" dirty="0">
                <a:solidFill>
                  <a:schemeClr val="accent2">
                    <a:lumMod val="50000"/>
                  </a:schemeClr>
                </a:solidFill>
              </a:rPr>
              <a:t>אָח, הָרְגָשׁוֹת הָאֲחֵרִים –</a:t>
            </a:r>
            <a:br>
              <a:rPr lang="he-IL" sz="900" dirty="0">
                <a:solidFill>
                  <a:schemeClr val="accent2">
                    <a:lumMod val="50000"/>
                  </a:schemeClr>
                </a:solidFill>
              </a:rPr>
            </a:br>
            <a:r>
              <a:rPr lang="he-IL" sz="900" dirty="0">
                <a:solidFill>
                  <a:schemeClr val="accent2">
                    <a:lumMod val="50000"/>
                  </a:schemeClr>
                </a:solidFill>
              </a:rPr>
              <a:t>חוֹלָנִיִּים וְנִרְפִּים.</a:t>
            </a:r>
            <a:br>
              <a:rPr lang="he-IL" sz="900" dirty="0">
                <a:solidFill>
                  <a:schemeClr val="accent2">
                    <a:lumMod val="50000"/>
                  </a:schemeClr>
                </a:solidFill>
              </a:rPr>
            </a:br>
            <a:r>
              <a:rPr lang="he-IL" sz="900" dirty="0">
                <a:solidFill>
                  <a:schemeClr val="accent2">
                    <a:lumMod val="50000"/>
                  </a:schemeClr>
                </a:solidFill>
              </a:rPr>
              <a:t>מִמָּתַי יְכוֹלָה </a:t>
            </a:r>
            <a:r>
              <a:rPr lang="he-IL" sz="900" dirty="0" err="1">
                <a:solidFill>
                  <a:schemeClr val="accent2">
                    <a:lumMod val="50000"/>
                  </a:schemeClr>
                </a:solidFill>
              </a:rPr>
              <a:t>אַחֲוָה</a:t>
            </a:r>
            <a:r>
              <a:rPr lang="he-IL" sz="900" dirty="0">
                <a:solidFill>
                  <a:schemeClr val="accent2">
                    <a:lumMod val="50000"/>
                  </a:schemeClr>
                </a:solidFill>
              </a:rPr>
              <a:t/>
            </a:r>
            <a:br>
              <a:rPr lang="he-IL" sz="900" dirty="0">
                <a:solidFill>
                  <a:schemeClr val="accent2">
                    <a:lumMod val="50000"/>
                  </a:schemeClr>
                </a:solidFill>
              </a:rPr>
            </a:br>
            <a:r>
              <a:rPr lang="he-IL" sz="900" dirty="0">
                <a:solidFill>
                  <a:schemeClr val="accent2">
                    <a:lumMod val="50000"/>
                  </a:schemeClr>
                </a:solidFill>
              </a:rPr>
              <a:t>לְקַוּוֹת לַהֲמוֹנִים?</a:t>
            </a:r>
            <a:br>
              <a:rPr lang="he-IL" sz="900" dirty="0">
                <a:solidFill>
                  <a:schemeClr val="accent2">
                    <a:lumMod val="50000"/>
                  </a:schemeClr>
                </a:solidFill>
              </a:rPr>
            </a:br>
            <a:r>
              <a:rPr lang="he-IL" sz="900" dirty="0">
                <a:solidFill>
                  <a:schemeClr val="accent2">
                    <a:lumMod val="50000"/>
                  </a:schemeClr>
                </a:solidFill>
              </a:rPr>
              <a:t>הַאִם חֶמְלָה הִגִּיעָה</a:t>
            </a:r>
            <a:br>
              <a:rPr lang="he-IL" sz="900" dirty="0">
                <a:solidFill>
                  <a:schemeClr val="accent2">
                    <a:lumMod val="50000"/>
                  </a:schemeClr>
                </a:solidFill>
              </a:rPr>
            </a:br>
            <a:r>
              <a:rPr lang="he-IL" sz="900" dirty="0">
                <a:solidFill>
                  <a:schemeClr val="accent2">
                    <a:lumMod val="50000"/>
                  </a:schemeClr>
                </a:solidFill>
              </a:rPr>
              <a:t>אֵי-פַּעַם רִאשׁוֹנָה לַמַּטָּרָה?</a:t>
            </a:r>
            <a:br>
              <a:rPr lang="he-IL" sz="900" dirty="0">
                <a:solidFill>
                  <a:schemeClr val="accent2">
                    <a:lumMod val="50000"/>
                  </a:schemeClr>
                </a:solidFill>
              </a:rPr>
            </a:br>
            <a:r>
              <a:rPr lang="he-IL" sz="900" dirty="0">
                <a:solidFill>
                  <a:schemeClr val="accent2">
                    <a:lumMod val="50000"/>
                  </a:schemeClr>
                </a:solidFill>
              </a:rPr>
              <a:t>סַפְקָנוּת, כַּמָּה בַּעֲלֵי רָצוֹן הִיא סוֹחֶפֶת אַחֲרֶיהָ?</a:t>
            </a:r>
            <a:br>
              <a:rPr lang="he-IL" sz="900" dirty="0">
                <a:solidFill>
                  <a:schemeClr val="accent2">
                    <a:lumMod val="50000"/>
                  </a:schemeClr>
                </a:solidFill>
              </a:rPr>
            </a:br>
            <a:r>
              <a:rPr lang="he-IL" sz="900" dirty="0">
                <a:solidFill>
                  <a:schemeClr val="accent2">
                    <a:lumMod val="50000"/>
                  </a:schemeClr>
                </a:solidFill>
              </a:rPr>
              <a:t>סוֹחֶפֶת רַק הִיא, שֶׁבּוֹטַחַת בְּעַצְמָהּ.</a:t>
            </a:r>
          </a:p>
          <a:p>
            <a:r>
              <a:rPr lang="he-IL" sz="900" dirty="0" err="1">
                <a:solidFill>
                  <a:schemeClr val="accent2">
                    <a:lumMod val="50000"/>
                  </a:schemeClr>
                </a:solidFill>
              </a:rPr>
              <a:t>מֻכְשֶׁרֶת</a:t>
            </a:r>
            <a:r>
              <a:rPr lang="he-IL" sz="900" dirty="0">
                <a:solidFill>
                  <a:schemeClr val="accent2">
                    <a:lumMod val="50000"/>
                  </a:schemeClr>
                </a:solidFill>
              </a:rPr>
              <a:t>, מְהִירַת-תְּפִיסָה, חָרוּצָה עַד מְאֹד.</a:t>
            </a:r>
            <a:br>
              <a:rPr lang="he-IL" sz="900" dirty="0">
                <a:solidFill>
                  <a:schemeClr val="accent2">
                    <a:lumMod val="50000"/>
                  </a:schemeClr>
                </a:solidFill>
              </a:rPr>
            </a:br>
            <a:r>
              <a:rPr lang="he-IL" sz="900" dirty="0">
                <a:solidFill>
                  <a:schemeClr val="accent2">
                    <a:lumMod val="50000"/>
                  </a:schemeClr>
                </a:solidFill>
              </a:rPr>
              <a:t>הַאִם הֶכְרֵחִי לְסַפֵּר כַּמָּה שִׁירִים חִבְּרָה.</a:t>
            </a:r>
            <a:br>
              <a:rPr lang="he-IL" sz="900" dirty="0">
                <a:solidFill>
                  <a:schemeClr val="accent2">
                    <a:lumMod val="50000"/>
                  </a:schemeClr>
                </a:solidFill>
              </a:rPr>
            </a:br>
            <a:r>
              <a:rPr lang="he-IL" sz="900" dirty="0">
                <a:solidFill>
                  <a:schemeClr val="accent2">
                    <a:lumMod val="50000"/>
                  </a:schemeClr>
                </a:solidFill>
              </a:rPr>
              <a:t>כַּמָּה דַּפֵּי הִיסְטוֹרְיָה סִפְרְרָה.</a:t>
            </a:r>
            <a:br>
              <a:rPr lang="he-IL" sz="900" dirty="0">
                <a:solidFill>
                  <a:schemeClr val="accent2">
                    <a:lumMod val="50000"/>
                  </a:schemeClr>
                </a:solidFill>
              </a:rPr>
            </a:br>
            <a:r>
              <a:rPr lang="he-IL" sz="900" dirty="0">
                <a:solidFill>
                  <a:schemeClr val="accent2">
                    <a:lumMod val="50000"/>
                  </a:schemeClr>
                </a:solidFill>
              </a:rPr>
              <a:t>כַּמָּה שְׁטִיחֵי-אָדָם פָּרְשָׂה.</a:t>
            </a:r>
            <a:br>
              <a:rPr lang="he-IL" sz="900" dirty="0">
                <a:solidFill>
                  <a:schemeClr val="accent2">
                    <a:lumMod val="50000"/>
                  </a:schemeClr>
                </a:solidFill>
              </a:rPr>
            </a:br>
            <a:r>
              <a:rPr lang="he-IL" sz="900" dirty="0">
                <a:solidFill>
                  <a:schemeClr val="accent2">
                    <a:lumMod val="50000"/>
                  </a:schemeClr>
                </a:solidFill>
              </a:rPr>
              <a:t>בְּכַמָּה מִגְרָשִׁים, בְּכַמָּה אִצְטַדְיוֹנִים.</a:t>
            </a:r>
          </a:p>
          <a:p>
            <a:r>
              <a:rPr lang="he-IL" sz="900" dirty="0">
                <a:solidFill>
                  <a:schemeClr val="accent2">
                    <a:lumMod val="50000"/>
                  </a:schemeClr>
                </a:solidFill>
              </a:rPr>
              <a:t> </a:t>
            </a:r>
            <a:endParaRPr lang="he-IL" sz="900" dirty="0" smtClean="0">
              <a:solidFill>
                <a:schemeClr val="accent2">
                  <a:lumMod val="50000"/>
                </a:schemeClr>
              </a:solidFill>
            </a:endParaRPr>
          </a:p>
          <a:p>
            <a:endParaRPr lang="he-IL" sz="900" dirty="0">
              <a:solidFill>
                <a:schemeClr val="accent2">
                  <a:lumMod val="50000"/>
                </a:schemeClr>
              </a:solidFill>
            </a:endParaRPr>
          </a:p>
          <a:p>
            <a:endParaRPr lang="he-IL" sz="900" dirty="0">
              <a:solidFill>
                <a:schemeClr val="accent2">
                  <a:lumMod val="50000"/>
                </a:schemeClr>
              </a:solidFill>
            </a:endParaRPr>
          </a:p>
          <a:p>
            <a:pPr>
              <a:lnSpc>
                <a:spcPts val="1000"/>
              </a:lnSpc>
            </a:pPr>
            <a:endParaRPr lang="he-IL" sz="900" dirty="0">
              <a:solidFill>
                <a:schemeClr val="accent2">
                  <a:lumMod val="50000"/>
                </a:schemeClr>
              </a:solidFill>
            </a:endParaRPr>
          </a:p>
          <a:p>
            <a:pPr>
              <a:lnSpc>
                <a:spcPts val="1000"/>
              </a:lnSpc>
            </a:pPr>
            <a:endParaRPr lang="he-IL" sz="900" dirty="0">
              <a:solidFill>
                <a:schemeClr val="accent2">
                  <a:lumMod val="50000"/>
                </a:schemeClr>
              </a:solidFill>
            </a:endParaRPr>
          </a:p>
        </p:txBody>
      </p:sp>
      <p:sp>
        <p:nvSpPr>
          <p:cNvPr id="4" name="TextBox 3"/>
          <p:cNvSpPr txBox="1"/>
          <p:nvPr/>
        </p:nvSpPr>
        <p:spPr>
          <a:xfrm>
            <a:off x="123825" y="1002683"/>
            <a:ext cx="2324530" cy="3416320"/>
          </a:xfrm>
          <a:prstGeom prst="rect">
            <a:avLst/>
          </a:prstGeom>
          <a:noFill/>
        </p:spPr>
        <p:txBody>
          <a:bodyPr wrap="square" rtlCol="1">
            <a:spAutoFit/>
          </a:bodyPr>
          <a:lstStyle/>
          <a:p>
            <a:r>
              <a:rPr lang="he-IL" sz="900" dirty="0" smtClean="0">
                <a:solidFill>
                  <a:schemeClr val="accent2">
                    <a:lumMod val="50000"/>
                  </a:schemeClr>
                </a:solidFill>
              </a:rPr>
              <a:t>בַּל </a:t>
            </a:r>
            <a:r>
              <a:rPr lang="he-IL" sz="900" dirty="0">
                <a:solidFill>
                  <a:schemeClr val="accent2">
                    <a:lumMod val="50000"/>
                  </a:schemeClr>
                </a:solidFill>
              </a:rPr>
              <a:t>נְרַמֶּה אֶת עַצְמֵנוּ:</a:t>
            </a:r>
            <a:br>
              <a:rPr lang="he-IL" sz="900" dirty="0">
                <a:solidFill>
                  <a:schemeClr val="accent2">
                    <a:lumMod val="50000"/>
                  </a:schemeClr>
                </a:solidFill>
              </a:rPr>
            </a:br>
            <a:r>
              <a:rPr lang="he-IL" sz="900" dirty="0">
                <a:solidFill>
                  <a:schemeClr val="accent2">
                    <a:lumMod val="50000"/>
                  </a:schemeClr>
                </a:solidFill>
              </a:rPr>
              <a:t>הִיא מְסֻגֶּלֶת לִיצֹר יֹפִי.</a:t>
            </a:r>
            <a:br>
              <a:rPr lang="he-IL" sz="900" dirty="0">
                <a:solidFill>
                  <a:schemeClr val="accent2">
                    <a:lumMod val="50000"/>
                  </a:schemeClr>
                </a:solidFill>
              </a:rPr>
            </a:br>
            <a:r>
              <a:rPr lang="he-IL" sz="900" dirty="0">
                <a:solidFill>
                  <a:schemeClr val="accent2">
                    <a:lumMod val="50000"/>
                  </a:schemeClr>
                </a:solidFill>
              </a:rPr>
              <a:t>נִפְלָאִים הֶבְזֵקָיהָ בְּלַיְלָה אָפֵל.</a:t>
            </a:r>
            <a:br>
              <a:rPr lang="he-IL" sz="900" dirty="0">
                <a:solidFill>
                  <a:schemeClr val="accent2">
                    <a:lumMod val="50000"/>
                  </a:schemeClr>
                </a:solidFill>
              </a:rPr>
            </a:br>
            <a:r>
              <a:rPr lang="he-IL" sz="900" dirty="0">
                <a:solidFill>
                  <a:schemeClr val="accent2">
                    <a:lumMod val="50000"/>
                  </a:schemeClr>
                </a:solidFill>
              </a:rPr>
              <a:t>נֶהְדָּרִים עַנְנֵי </a:t>
            </a:r>
            <a:r>
              <a:rPr lang="he-IL" sz="900" dirty="0" err="1">
                <a:solidFill>
                  <a:schemeClr val="accent2">
                    <a:lumMod val="50000"/>
                  </a:schemeClr>
                </a:solidFill>
              </a:rPr>
              <a:t>הַפִּצּוּצִים</a:t>
            </a:r>
            <a:r>
              <a:rPr lang="he-IL" sz="900" dirty="0">
                <a:solidFill>
                  <a:schemeClr val="accent2">
                    <a:lumMod val="50000"/>
                  </a:schemeClr>
                </a:solidFill>
              </a:rPr>
              <a:t> בְּשַׁחַר וָרֹד.</a:t>
            </a:r>
            <a:br>
              <a:rPr lang="he-IL" sz="900" dirty="0">
                <a:solidFill>
                  <a:schemeClr val="accent2">
                    <a:lumMod val="50000"/>
                  </a:schemeClr>
                </a:solidFill>
              </a:rPr>
            </a:br>
            <a:r>
              <a:rPr lang="he-IL" sz="900" dirty="0">
                <a:solidFill>
                  <a:schemeClr val="accent2">
                    <a:lumMod val="50000"/>
                  </a:schemeClr>
                </a:solidFill>
              </a:rPr>
              <a:t>קָשֶׁה לְהִתְכַּחֵשׁ לְפָּתוֹס שֶׁל חֳרָבוֹת</a:t>
            </a:r>
            <a:br>
              <a:rPr lang="he-IL" sz="900" dirty="0">
                <a:solidFill>
                  <a:schemeClr val="accent2">
                    <a:lumMod val="50000"/>
                  </a:schemeClr>
                </a:solidFill>
              </a:rPr>
            </a:br>
            <a:r>
              <a:rPr lang="he-IL" sz="900" dirty="0">
                <a:solidFill>
                  <a:schemeClr val="accent2">
                    <a:lumMod val="50000"/>
                  </a:schemeClr>
                </a:solidFill>
              </a:rPr>
              <a:t>וּלְהוּמוֹר גַּס</a:t>
            </a:r>
            <a:br>
              <a:rPr lang="he-IL" sz="900" dirty="0">
                <a:solidFill>
                  <a:schemeClr val="accent2">
                    <a:lumMod val="50000"/>
                  </a:schemeClr>
                </a:solidFill>
              </a:rPr>
            </a:br>
            <a:r>
              <a:rPr lang="he-IL" sz="900" dirty="0">
                <a:solidFill>
                  <a:schemeClr val="accent2">
                    <a:lumMod val="50000"/>
                  </a:schemeClr>
                </a:solidFill>
              </a:rPr>
              <a:t>שֶׁל עַמּוּד הַמִּזְדַּקֵּר מֵהֶן בְּאוֹן.</a:t>
            </a:r>
          </a:p>
          <a:p>
            <a:r>
              <a:rPr lang="he-IL" sz="900" dirty="0">
                <a:solidFill>
                  <a:schemeClr val="accent2">
                    <a:lumMod val="50000"/>
                  </a:schemeClr>
                </a:solidFill>
              </a:rPr>
              <a:t> </a:t>
            </a:r>
          </a:p>
          <a:p>
            <a:r>
              <a:rPr lang="he-IL" sz="900" dirty="0">
                <a:solidFill>
                  <a:schemeClr val="accent2">
                    <a:lumMod val="50000"/>
                  </a:schemeClr>
                </a:solidFill>
              </a:rPr>
              <a:t>הִיא אַלּוּפַת </a:t>
            </a:r>
            <a:r>
              <a:rPr lang="he-IL" sz="900" dirty="0" err="1">
                <a:solidFill>
                  <a:schemeClr val="accent2">
                    <a:lumMod val="50000"/>
                  </a:schemeClr>
                </a:solidFill>
              </a:rPr>
              <a:t>הַנִּגּוּדִים</a:t>
            </a:r>
            <a:r>
              <a:rPr lang="he-IL" sz="900" dirty="0">
                <a:solidFill>
                  <a:schemeClr val="accent2">
                    <a:lumMod val="50000"/>
                  </a:schemeClr>
                </a:solidFill>
              </a:rPr>
              <a:t/>
            </a:r>
            <a:br>
              <a:rPr lang="he-IL" sz="900" dirty="0">
                <a:solidFill>
                  <a:schemeClr val="accent2">
                    <a:lumMod val="50000"/>
                  </a:schemeClr>
                </a:solidFill>
              </a:rPr>
            </a:br>
            <a:r>
              <a:rPr lang="he-IL" sz="900" dirty="0">
                <a:solidFill>
                  <a:schemeClr val="accent2">
                    <a:lumMod val="50000"/>
                  </a:schemeClr>
                </a:solidFill>
              </a:rPr>
              <a:t>בֵּין הַשָּׁאוֹן לַשֶׁקֶט,</a:t>
            </a:r>
            <a:br>
              <a:rPr lang="he-IL" sz="900" dirty="0">
                <a:solidFill>
                  <a:schemeClr val="accent2">
                    <a:lumMod val="50000"/>
                  </a:schemeClr>
                </a:solidFill>
              </a:rPr>
            </a:br>
            <a:r>
              <a:rPr lang="he-IL" sz="900" dirty="0">
                <a:solidFill>
                  <a:schemeClr val="accent2">
                    <a:lumMod val="50000"/>
                  </a:schemeClr>
                </a:solidFill>
              </a:rPr>
              <a:t>בֵּין הַדָּם הָאָדֹם לַשֶּׁלֶג הַלָּבָן.</a:t>
            </a:r>
            <a:br>
              <a:rPr lang="he-IL" sz="900" dirty="0">
                <a:solidFill>
                  <a:schemeClr val="accent2">
                    <a:lumMod val="50000"/>
                  </a:schemeClr>
                </a:solidFill>
              </a:rPr>
            </a:br>
            <a:r>
              <a:rPr lang="he-IL" sz="900" dirty="0">
                <a:solidFill>
                  <a:schemeClr val="accent2">
                    <a:lumMod val="50000"/>
                  </a:schemeClr>
                </a:solidFill>
              </a:rPr>
              <a:t>וּמֵעַל לַכֹּל, לְעוֹלָם לֹא מְשַׁעֲמֵם אוֹתָהּ</a:t>
            </a:r>
            <a:br>
              <a:rPr lang="he-IL" sz="900" dirty="0">
                <a:solidFill>
                  <a:schemeClr val="accent2">
                    <a:lumMod val="50000"/>
                  </a:schemeClr>
                </a:solidFill>
              </a:rPr>
            </a:br>
            <a:r>
              <a:rPr lang="he-IL" sz="900" dirty="0">
                <a:solidFill>
                  <a:schemeClr val="accent2">
                    <a:lumMod val="50000"/>
                  </a:schemeClr>
                </a:solidFill>
              </a:rPr>
              <a:t>הַמּוֹטִיב שֶׁל רַב-טַבָּחִים לְלֹא רְבָב</a:t>
            </a:r>
            <a:br>
              <a:rPr lang="he-IL" sz="900" dirty="0">
                <a:solidFill>
                  <a:schemeClr val="accent2">
                    <a:lumMod val="50000"/>
                  </a:schemeClr>
                </a:solidFill>
              </a:rPr>
            </a:br>
            <a:r>
              <a:rPr lang="he-IL" sz="900" dirty="0">
                <a:solidFill>
                  <a:schemeClr val="accent2">
                    <a:lumMod val="50000"/>
                  </a:schemeClr>
                </a:solidFill>
              </a:rPr>
              <a:t>הָרוֹכֵן מֵעַל קָרְבָּנוֹ </a:t>
            </a:r>
            <a:r>
              <a:rPr lang="he-IL" sz="900" dirty="0" err="1">
                <a:solidFill>
                  <a:schemeClr val="accent2">
                    <a:lumMod val="50000"/>
                  </a:schemeClr>
                </a:solidFill>
              </a:rPr>
              <a:t>הַמְּגֹאָל</a:t>
            </a:r>
            <a:r>
              <a:rPr lang="he-IL" sz="900" dirty="0">
                <a:solidFill>
                  <a:schemeClr val="accent2">
                    <a:lumMod val="50000"/>
                  </a:schemeClr>
                </a:solidFill>
              </a:rPr>
              <a:t>.</a:t>
            </a:r>
          </a:p>
          <a:p>
            <a:r>
              <a:rPr lang="he-IL" sz="900" dirty="0">
                <a:solidFill>
                  <a:schemeClr val="accent2">
                    <a:lumMod val="50000"/>
                  </a:schemeClr>
                </a:solidFill>
              </a:rPr>
              <a:t> </a:t>
            </a:r>
          </a:p>
          <a:p>
            <a:r>
              <a:rPr lang="he-IL" sz="900" dirty="0">
                <a:solidFill>
                  <a:schemeClr val="accent2">
                    <a:lumMod val="50000"/>
                  </a:schemeClr>
                </a:solidFill>
              </a:rPr>
              <a:t>בְּכֹל עֵת נְכוֹנָה הִיא לִמְשִׂימוֹת חֲדָשׁוֹת.</a:t>
            </a:r>
            <a:br>
              <a:rPr lang="he-IL" sz="900" dirty="0">
                <a:solidFill>
                  <a:schemeClr val="accent2">
                    <a:lumMod val="50000"/>
                  </a:schemeClr>
                </a:solidFill>
              </a:rPr>
            </a:br>
            <a:r>
              <a:rPr lang="he-IL" sz="900" dirty="0">
                <a:solidFill>
                  <a:schemeClr val="accent2">
                    <a:lumMod val="50000"/>
                  </a:schemeClr>
                </a:solidFill>
              </a:rPr>
              <a:t>אִם חַיֶּבֶת הִיא לְחַכּוֹת, תְּחַכֶּה.</a:t>
            </a:r>
            <a:br>
              <a:rPr lang="he-IL" sz="900" dirty="0">
                <a:solidFill>
                  <a:schemeClr val="accent2">
                    <a:lumMod val="50000"/>
                  </a:schemeClr>
                </a:solidFill>
              </a:rPr>
            </a:br>
            <a:r>
              <a:rPr lang="he-IL" sz="900" dirty="0">
                <a:solidFill>
                  <a:schemeClr val="accent2">
                    <a:lumMod val="50000"/>
                  </a:schemeClr>
                </a:solidFill>
              </a:rPr>
              <a:t>אוֹמְרִים שֶׁהִיא </a:t>
            </a:r>
            <a:r>
              <a:rPr lang="he-IL" sz="900" dirty="0" err="1">
                <a:solidFill>
                  <a:schemeClr val="accent2">
                    <a:lumMod val="50000"/>
                  </a:schemeClr>
                </a:solidFill>
              </a:rPr>
              <a:t>עִוֶּרֶת</a:t>
            </a:r>
            <a:r>
              <a:rPr lang="he-IL" sz="900" dirty="0">
                <a:solidFill>
                  <a:schemeClr val="accent2">
                    <a:lumMod val="50000"/>
                  </a:schemeClr>
                </a:solidFill>
              </a:rPr>
              <a:t>. </a:t>
            </a:r>
            <a:r>
              <a:rPr lang="he-IL" sz="900" dirty="0" err="1">
                <a:solidFill>
                  <a:schemeClr val="accent2">
                    <a:lumMod val="50000"/>
                  </a:schemeClr>
                </a:solidFill>
              </a:rPr>
              <a:t>עִוֶּרֶת</a:t>
            </a:r>
            <a:r>
              <a:rPr lang="he-IL" sz="900" dirty="0">
                <a:solidFill>
                  <a:schemeClr val="accent2">
                    <a:lumMod val="50000"/>
                  </a:schemeClr>
                </a:solidFill>
              </a:rPr>
              <a:t>?</a:t>
            </a:r>
            <a:br>
              <a:rPr lang="he-IL" sz="900" dirty="0">
                <a:solidFill>
                  <a:schemeClr val="accent2">
                    <a:lumMod val="50000"/>
                  </a:schemeClr>
                </a:solidFill>
              </a:rPr>
            </a:br>
            <a:r>
              <a:rPr lang="he-IL" sz="900" dirty="0">
                <a:solidFill>
                  <a:schemeClr val="accent2">
                    <a:lumMod val="50000"/>
                  </a:schemeClr>
                </a:solidFill>
              </a:rPr>
              <a:t>עֵינֶיהָּ חַדּוֹת כְּעֵינֵי צַלָּף</a:t>
            </a:r>
            <a:br>
              <a:rPr lang="he-IL" sz="900" dirty="0">
                <a:solidFill>
                  <a:schemeClr val="accent2">
                    <a:lumMod val="50000"/>
                  </a:schemeClr>
                </a:solidFill>
              </a:rPr>
            </a:br>
            <a:r>
              <a:rPr lang="he-IL" sz="900" dirty="0">
                <a:solidFill>
                  <a:schemeClr val="accent2">
                    <a:lumMod val="50000"/>
                  </a:schemeClr>
                </a:solidFill>
              </a:rPr>
              <a:t>וְהִיא מַבִּיטָה בֶּעָתִיד בְּאֹמֶץ</a:t>
            </a:r>
            <a:br>
              <a:rPr lang="he-IL" sz="900" dirty="0">
                <a:solidFill>
                  <a:schemeClr val="accent2">
                    <a:lumMod val="50000"/>
                  </a:schemeClr>
                </a:solidFill>
              </a:rPr>
            </a:br>
            <a:r>
              <a:rPr lang="he-IL" sz="900" dirty="0">
                <a:solidFill>
                  <a:schemeClr val="accent2">
                    <a:lumMod val="50000"/>
                  </a:schemeClr>
                </a:solidFill>
              </a:rPr>
              <a:t>- הִיא לְבַדָּהּ.</a:t>
            </a:r>
          </a:p>
          <a:p>
            <a:endParaRPr lang="he-IL" sz="900" dirty="0">
              <a:solidFill>
                <a:schemeClr val="accent2">
                  <a:lumMod val="50000"/>
                </a:schemeClr>
              </a:solidFill>
            </a:endParaRPr>
          </a:p>
          <a:p>
            <a:endParaRPr lang="he-IL" dirty="0"/>
          </a:p>
        </p:txBody>
      </p:sp>
      <p:sp>
        <p:nvSpPr>
          <p:cNvPr id="2" name="מלבן 1"/>
          <p:cNvSpPr/>
          <p:nvPr/>
        </p:nvSpPr>
        <p:spPr>
          <a:xfrm>
            <a:off x="392978" y="6223142"/>
            <a:ext cx="1096775" cy="220573"/>
          </a:xfrm>
          <a:prstGeom prst="rect">
            <a:avLst/>
          </a:prstGeom>
        </p:spPr>
        <p:txBody>
          <a:bodyPr wrap="none">
            <a:spAutoFit/>
          </a:bodyPr>
          <a:lstStyle/>
          <a:p>
            <a:pPr algn="l">
              <a:lnSpc>
                <a:spcPts val="1000"/>
              </a:lnSpc>
            </a:pPr>
            <a:r>
              <a:rPr lang="he-IL" sz="900" b="1" dirty="0" err="1">
                <a:solidFill>
                  <a:schemeClr val="accent2">
                    <a:lumMod val="50000"/>
                  </a:schemeClr>
                </a:solidFill>
              </a:rPr>
              <a:t>ויסלבה</a:t>
            </a:r>
            <a:r>
              <a:rPr lang="he-IL" sz="900" b="1" dirty="0">
                <a:solidFill>
                  <a:schemeClr val="accent2">
                    <a:lumMod val="50000"/>
                  </a:schemeClr>
                </a:solidFill>
              </a:rPr>
              <a:t> </a:t>
            </a:r>
            <a:r>
              <a:rPr lang="he-IL" sz="900" b="1" dirty="0" err="1">
                <a:solidFill>
                  <a:schemeClr val="accent2">
                    <a:lumMod val="50000"/>
                  </a:schemeClr>
                </a:solidFill>
              </a:rPr>
              <a:t>שימבורסקה</a:t>
            </a:r>
            <a:endParaRPr lang="he-IL" sz="900" b="1" dirty="0">
              <a:solidFill>
                <a:schemeClr val="accent2">
                  <a:lumMod val="50000"/>
                </a:schemeClr>
              </a:solidFill>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3341</TotalTime>
  <Words>432</Words>
  <Application>Microsoft Office PowerPoint</Application>
  <PresentationFormat>A4 Paper (210x297 mm)</PresentationFormat>
  <Paragraphs>37</Paragraphs>
  <Slides>1</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Calibri</vt:lpstr>
      <vt:lpstr>Levenim MT</vt:lpstr>
      <vt:lpstr>1_ערכת נושא Office</vt:lpstr>
      <vt:lpstr>שיעור דו שבועי סדרת קיץ – תשעה באב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‏‏משתמש Windows</cp:lastModifiedBy>
  <cp:revision>82</cp:revision>
  <cp:lastPrinted>2016-01-02T09:56:53Z</cp:lastPrinted>
  <dcterms:created xsi:type="dcterms:W3CDTF">2016-01-01T12:13:36Z</dcterms:created>
  <dcterms:modified xsi:type="dcterms:W3CDTF">2017-07-31T11:30:27Z</dcterms:modified>
</cp:coreProperties>
</file>